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64" r:id="rId5"/>
    <p:sldId id="274" r:id="rId6"/>
    <p:sldId id="273" r:id="rId7"/>
    <p:sldId id="269" r:id="rId8"/>
    <p:sldId id="271" r:id="rId9"/>
  </p:sldIdLst>
  <p:sldSz cx="12192000" cy="6858000"/>
  <p:notesSz cx="6797675" cy="9872663"/>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C4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979" autoAdjust="0"/>
  </p:normalViewPr>
  <p:slideViewPr>
    <p:cSldViewPr snapToGrid="0">
      <p:cViewPr varScale="1">
        <p:scale>
          <a:sx n="85" d="100"/>
          <a:sy n="85" d="100"/>
        </p:scale>
        <p:origin x="7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r>
              <a:rPr lang="nb-NO" smtClean="0"/>
              <a:t>OPPSTART AV INDIVIDUELL PLAN</a:t>
            </a:r>
            <a:endParaRPr lang="nb-NO"/>
          </a:p>
        </p:txBody>
      </p:sp>
      <p:sp>
        <p:nvSpPr>
          <p:cNvPr id="3" name="Plassholder for dato 2"/>
          <p:cNvSpPr>
            <a:spLocks noGrp="1"/>
          </p:cNvSpPr>
          <p:nvPr>
            <p:ph type="dt" sz="quarter" idx="1"/>
          </p:nvPr>
        </p:nvSpPr>
        <p:spPr>
          <a:xfrm>
            <a:off x="3849688" y="0"/>
            <a:ext cx="2946400" cy="495300"/>
          </a:xfrm>
          <a:prstGeom prst="rect">
            <a:avLst/>
          </a:prstGeom>
        </p:spPr>
        <p:txBody>
          <a:bodyPr vert="horz" lIns="91440" tIns="45720" rIns="91440" bIns="45720" rtlCol="0"/>
          <a:lstStyle>
            <a:lvl1pPr algn="r">
              <a:defRPr sz="1200"/>
            </a:lvl1pPr>
          </a:lstStyle>
          <a:p>
            <a:fld id="{33508129-4AF5-4F25-B82F-2A48C68B53B8}" type="datetimeFigureOut">
              <a:rPr lang="nb-NO" smtClean="0"/>
              <a:t>06.11.2018</a:t>
            </a:fld>
            <a:endParaRPr lang="nb-NO"/>
          </a:p>
        </p:txBody>
      </p:sp>
      <p:sp>
        <p:nvSpPr>
          <p:cNvPr id="4" name="Plassholder for bunntekst 3"/>
          <p:cNvSpPr>
            <a:spLocks noGrp="1"/>
          </p:cNvSpPr>
          <p:nvPr>
            <p:ph type="ftr" sz="quarter" idx="2"/>
          </p:nvPr>
        </p:nvSpPr>
        <p:spPr>
          <a:xfrm>
            <a:off x="0" y="9377363"/>
            <a:ext cx="2946400" cy="495300"/>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49688" y="9377363"/>
            <a:ext cx="2946400" cy="495300"/>
          </a:xfrm>
          <a:prstGeom prst="rect">
            <a:avLst/>
          </a:prstGeom>
        </p:spPr>
        <p:txBody>
          <a:bodyPr vert="horz" lIns="91440" tIns="45720" rIns="91440" bIns="45720" rtlCol="0" anchor="b"/>
          <a:lstStyle>
            <a:lvl1pPr algn="r">
              <a:defRPr sz="1200"/>
            </a:lvl1pPr>
          </a:lstStyle>
          <a:p>
            <a:fld id="{57A2C935-8D13-44CF-BBE9-73D4F0CE4168}" type="slidenum">
              <a:rPr lang="nb-NO" smtClean="0"/>
              <a:t>‹#›</a:t>
            </a:fld>
            <a:endParaRPr lang="nb-NO"/>
          </a:p>
        </p:txBody>
      </p:sp>
    </p:spTree>
    <p:extLst>
      <p:ext uri="{BB962C8B-B14F-4D97-AF65-F5344CB8AC3E}">
        <p14:creationId xmlns:p14="http://schemas.microsoft.com/office/powerpoint/2010/main" val="30703908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r>
              <a:rPr lang="nb-NO" smtClean="0"/>
              <a:t>OPPSTART AV INDIVIDUELL PLAN</a:t>
            </a:r>
            <a:endParaRPr lang="nb-NO"/>
          </a:p>
        </p:txBody>
      </p:sp>
      <p:sp>
        <p:nvSpPr>
          <p:cNvPr id="3" name="Plassholder for dato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C85B647A-7E84-4D47-9980-056E19F4ACEE}" type="datetimeFigureOut">
              <a:rPr lang="nb-NO" smtClean="0"/>
              <a:t>06.11.2018</a:t>
            </a:fld>
            <a:endParaRPr lang="nb-NO"/>
          </a:p>
        </p:txBody>
      </p:sp>
      <p:sp>
        <p:nvSpPr>
          <p:cNvPr id="4" name="Plassholder for lysbilde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450" y="4751388"/>
            <a:ext cx="5438775" cy="3887787"/>
          </a:xfrm>
          <a:prstGeom prst="rect">
            <a:avLst/>
          </a:prstGeom>
        </p:spPr>
        <p:txBody>
          <a:bodyPr vert="horz" lIns="91440" tIns="45720" rIns="91440" bIns="45720" rtlCol="0"/>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377363"/>
            <a:ext cx="2946400" cy="4953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49688" y="9377363"/>
            <a:ext cx="2946400" cy="495300"/>
          </a:xfrm>
          <a:prstGeom prst="rect">
            <a:avLst/>
          </a:prstGeom>
        </p:spPr>
        <p:txBody>
          <a:bodyPr vert="horz" lIns="91440" tIns="45720" rIns="91440" bIns="45720" rtlCol="0" anchor="b"/>
          <a:lstStyle>
            <a:lvl1pPr algn="r">
              <a:defRPr sz="1200"/>
            </a:lvl1pPr>
          </a:lstStyle>
          <a:p>
            <a:fld id="{88D07550-6EA7-4609-BE78-BCF8BD7D7F19}" type="slidenum">
              <a:rPr lang="nb-NO" smtClean="0"/>
              <a:t>‹#›</a:t>
            </a:fld>
            <a:endParaRPr lang="nb-NO"/>
          </a:p>
        </p:txBody>
      </p:sp>
    </p:spTree>
    <p:extLst>
      <p:ext uri="{BB962C8B-B14F-4D97-AF65-F5344CB8AC3E}">
        <p14:creationId xmlns:p14="http://schemas.microsoft.com/office/powerpoint/2010/main" val="120230502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topptekst 3"/>
          <p:cNvSpPr>
            <a:spLocks noGrp="1"/>
          </p:cNvSpPr>
          <p:nvPr>
            <p:ph type="hdr" sz="quarter" idx="10"/>
          </p:nvPr>
        </p:nvSpPr>
        <p:spPr/>
        <p:txBody>
          <a:bodyPr/>
          <a:lstStyle/>
          <a:p>
            <a:r>
              <a:rPr lang="nb-NO" smtClean="0"/>
              <a:t>OPPSTART AV INDIVIDUELL PLAN</a:t>
            </a:r>
            <a:endParaRPr lang="nb-NO"/>
          </a:p>
        </p:txBody>
      </p:sp>
      <p:sp>
        <p:nvSpPr>
          <p:cNvPr id="5" name="Plassholder for lysbildenummer 4"/>
          <p:cNvSpPr>
            <a:spLocks noGrp="1"/>
          </p:cNvSpPr>
          <p:nvPr>
            <p:ph type="sldNum" sz="quarter" idx="11"/>
          </p:nvPr>
        </p:nvSpPr>
        <p:spPr/>
        <p:txBody>
          <a:bodyPr/>
          <a:lstStyle/>
          <a:p>
            <a:fld id="{88D07550-6EA7-4609-BE78-BCF8BD7D7F19}" type="slidenum">
              <a:rPr lang="nb-NO" smtClean="0"/>
              <a:t>5</a:t>
            </a:fld>
            <a:endParaRPr lang="nb-NO"/>
          </a:p>
        </p:txBody>
      </p:sp>
    </p:spTree>
    <p:extLst>
      <p:ext uri="{BB962C8B-B14F-4D97-AF65-F5344CB8AC3E}">
        <p14:creationId xmlns:p14="http://schemas.microsoft.com/office/powerpoint/2010/main" val="2165065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nb-NO"/>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055C8789-B04A-483B-9310-91F1ABA411D0}" type="datetime1">
              <a:rPr lang="nb-NO" smtClean="0"/>
              <a:t>06.11.2018</a:t>
            </a:fld>
            <a:endParaRPr lang="nb-NO"/>
          </a:p>
        </p:txBody>
      </p:sp>
      <p:sp>
        <p:nvSpPr>
          <p:cNvPr id="5" name="Plassholder for bunntekst 4"/>
          <p:cNvSpPr>
            <a:spLocks noGrp="1"/>
          </p:cNvSpPr>
          <p:nvPr>
            <p:ph type="ftr" sz="quarter" idx="11"/>
          </p:nvPr>
        </p:nvSpPr>
        <p:spPr/>
        <p:txBody>
          <a:bodyPr/>
          <a:lstStyle/>
          <a:p>
            <a:r>
              <a:rPr lang="nb-NO" smtClean="0"/>
              <a:t>Barn og familie Oppstartkoordinatorer 02.11.2018</a:t>
            </a:r>
            <a:endParaRPr lang="nb-NO"/>
          </a:p>
        </p:txBody>
      </p:sp>
      <p:sp>
        <p:nvSpPr>
          <p:cNvPr id="6" name="Plassholder for lysbildenummer 5"/>
          <p:cNvSpPr>
            <a:spLocks noGrp="1"/>
          </p:cNvSpPr>
          <p:nvPr>
            <p:ph type="sldNum" sz="quarter" idx="12"/>
          </p:nvPr>
        </p:nvSpPr>
        <p:spPr/>
        <p:txBody>
          <a:bodyPr/>
          <a:lstStyle/>
          <a:p>
            <a:fld id="{34BFF241-1192-4A40-89E9-097DA0DFD5F9}" type="slidenum">
              <a:rPr lang="nb-NO" smtClean="0"/>
              <a:t>‹#›</a:t>
            </a:fld>
            <a:endParaRPr lang="nb-NO"/>
          </a:p>
        </p:txBody>
      </p:sp>
    </p:spTree>
    <p:extLst>
      <p:ext uri="{BB962C8B-B14F-4D97-AF65-F5344CB8AC3E}">
        <p14:creationId xmlns:p14="http://schemas.microsoft.com/office/powerpoint/2010/main" val="335867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569C1481-2982-46F9-88B6-DE5D63BEE34F}" type="datetime1">
              <a:rPr lang="nb-NO" smtClean="0"/>
              <a:t>06.11.2018</a:t>
            </a:fld>
            <a:endParaRPr lang="nb-NO"/>
          </a:p>
        </p:txBody>
      </p:sp>
      <p:sp>
        <p:nvSpPr>
          <p:cNvPr id="5" name="Plassholder for bunntekst 4"/>
          <p:cNvSpPr>
            <a:spLocks noGrp="1"/>
          </p:cNvSpPr>
          <p:nvPr>
            <p:ph type="ftr" sz="quarter" idx="11"/>
          </p:nvPr>
        </p:nvSpPr>
        <p:spPr/>
        <p:txBody>
          <a:bodyPr/>
          <a:lstStyle/>
          <a:p>
            <a:r>
              <a:rPr lang="nb-NO" smtClean="0"/>
              <a:t>Barn og familie Oppstartkoordinatorer 02.11.2018</a:t>
            </a:r>
            <a:endParaRPr lang="nb-NO"/>
          </a:p>
        </p:txBody>
      </p:sp>
      <p:sp>
        <p:nvSpPr>
          <p:cNvPr id="6" name="Plassholder for lysbildenummer 5"/>
          <p:cNvSpPr>
            <a:spLocks noGrp="1"/>
          </p:cNvSpPr>
          <p:nvPr>
            <p:ph type="sldNum" sz="quarter" idx="12"/>
          </p:nvPr>
        </p:nvSpPr>
        <p:spPr/>
        <p:txBody>
          <a:bodyPr/>
          <a:lstStyle/>
          <a:p>
            <a:fld id="{34BFF241-1192-4A40-89E9-097DA0DFD5F9}" type="slidenum">
              <a:rPr lang="nb-NO" smtClean="0"/>
              <a:t>‹#›</a:t>
            </a:fld>
            <a:endParaRPr lang="nb-NO"/>
          </a:p>
        </p:txBody>
      </p:sp>
    </p:spTree>
    <p:extLst>
      <p:ext uri="{BB962C8B-B14F-4D97-AF65-F5344CB8AC3E}">
        <p14:creationId xmlns:p14="http://schemas.microsoft.com/office/powerpoint/2010/main" val="2636383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A9EC1A30-E066-4BEC-8B44-54B50284A33E}" type="datetime1">
              <a:rPr lang="nb-NO" smtClean="0"/>
              <a:t>06.11.2018</a:t>
            </a:fld>
            <a:endParaRPr lang="nb-NO"/>
          </a:p>
        </p:txBody>
      </p:sp>
      <p:sp>
        <p:nvSpPr>
          <p:cNvPr id="5" name="Plassholder for bunntekst 4"/>
          <p:cNvSpPr>
            <a:spLocks noGrp="1"/>
          </p:cNvSpPr>
          <p:nvPr>
            <p:ph type="ftr" sz="quarter" idx="11"/>
          </p:nvPr>
        </p:nvSpPr>
        <p:spPr/>
        <p:txBody>
          <a:bodyPr/>
          <a:lstStyle/>
          <a:p>
            <a:r>
              <a:rPr lang="nb-NO" smtClean="0"/>
              <a:t>Barn og familie Oppstartkoordinatorer 02.11.2018</a:t>
            </a:r>
            <a:endParaRPr lang="nb-NO"/>
          </a:p>
        </p:txBody>
      </p:sp>
      <p:sp>
        <p:nvSpPr>
          <p:cNvPr id="6" name="Plassholder for lysbildenummer 5"/>
          <p:cNvSpPr>
            <a:spLocks noGrp="1"/>
          </p:cNvSpPr>
          <p:nvPr>
            <p:ph type="sldNum" sz="quarter" idx="12"/>
          </p:nvPr>
        </p:nvSpPr>
        <p:spPr/>
        <p:txBody>
          <a:bodyPr/>
          <a:lstStyle/>
          <a:p>
            <a:fld id="{34BFF241-1192-4A40-89E9-097DA0DFD5F9}" type="slidenum">
              <a:rPr lang="nb-NO" smtClean="0"/>
              <a:t>‹#›</a:t>
            </a:fld>
            <a:endParaRPr lang="nb-NO"/>
          </a:p>
        </p:txBody>
      </p:sp>
    </p:spTree>
    <p:extLst>
      <p:ext uri="{BB962C8B-B14F-4D97-AF65-F5344CB8AC3E}">
        <p14:creationId xmlns:p14="http://schemas.microsoft.com/office/powerpoint/2010/main" val="3962894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0622A9F4-4C86-4743-858A-8547D4CC49D0}" type="datetime1">
              <a:rPr lang="nb-NO" smtClean="0"/>
              <a:t>06.11.2018</a:t>
            </a:fld>
            <a:endParaRPr lang="nb-NO"/>
          </a:p>
        </p:txBody>
      </p:sp>
      <p:sp>
        <p:nvSpPr>
          <p:cNvPr id="5" name="Plassholder for bunntekst 4"/>
          <p:cNvSpPr>
            <a:spLocks noGrp="1"/>
          </p:cNvSpPr>
          <p:nvPr>
            <p:ph type="ftr" sz="quarter" idx="11"/>
          </p:nvPr>
        </p:nvSpPr>
        <p:spPr/>
        <p:txBody>
          <a:bodyPr/>
          <a:lstStyle/>
          <a:p>
            <a:r>
              <a:rPr lang="nb-NO" smtClean="0"/>
              <a:t>Barn og familie Oppstartkoordinatorer 02.11.2018</a:t>
            </a:r>
            <a:endParaRPr lang="nb-NO"/>
          </a:p>
        </p:txBody>
      </p:sp>
      <p:sp>
        <p:nvSpPr>
          <p:cNvPr id="6" name="Plassholder for lysbildenummer 5"/>
          <p:cNvSpPr>
            <a:spLocks noGrp="1"/>
          </p:cNvSpPr>
          <p:nvPr>
            <p:ph type="sldNum" sz="quarter" idx="12"/>
          </p:nvPr>
        </p:nvSpPr>
        <p:spPr/>
        <p:txBody>
          <a:bodyPr/>
          <a:lstStyle/>
          <a:p>
            <a:fld id="{34BFF241-1192-4A40-89E9-097DA0DFD5F9}" type="slidenum">
              <a:rPr lang="nb-NO" smtClean="0"/>
              <a:t>‹#›</a:t>
            </a:fld>
            <a:endParaRPr lang="nb-NO"/>
          </a:p>
        </p:txBody>
      </p:sp>
    </p:spTree>
    <p:extLst>
      <p:ext uri="{BB962C8B-B14F-4D97-AF65-F5344CB8AC3E}">
        <p14:creationId xmlns:p14="http://schemas.microsoft.com/office/powerpoint/2010/main" val="4282717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nb-NO"/>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Rediger tekststiler i malen</a:t>
            </a:r>
          </a:p>
        </p:txBody>
      </p:sp>
      <p:sp>
        <p:nvSpPr>
          <p:cNvPr id="4" name="Plassholder for dato 3"/>
          <p:cNvSpPr>
            <a:spLocks noGrp="1"/>
          </p:cNvSpPr>
          <p:nvPr>
            <p:ph type="dt" sz="half" idx="10"/>
          </p:nvPr>
        </p:nvSpPr>
        <p:spPr/>
        <p:txBody>
          <a:bodyPr/>
          <a:lstStyle/>
          <a:p>
            <a:fld id="{0F1B4F9D-3D4C-4511-80D3-32BFB6DEDF36}" type="datetime1">
              <a:rPr lang="nb-NO" smtClean="0"/>
              <a:t>06.11.2018</a:t>
            </a:fld>
            <a:endParaRPr lang="nb-NO"/>
          </a:p>
        </p:txBody>
      </p:sp>
      <p:sp>
        <p:nvSpPr>
          <p:cNvPr id="5" name="Plassholder for bunntekst 4"/>
          <p:cNvSpPr>
            <a:spLocks noGrp="1"/>
          </p:cNvSpPr>
          <p:nvPr>
            <p:ph type="ftr" sz="quarter" idx="11"/>
          </p:nvPr>
        </p:nvSpPr>
        <p:spPr/>
        <p:txBody>
          <a:bodyPr/>
          <a:lstStyle/>
          <a:p>
            <a:r>
              <a:rPr lang="nb-NO" smtClean="0"/>
              <a:t>Barn og familie Oppstartkoordinatorer 02.11.2018</a:t>
            </a:r>
            <a:endParaRPr lang="nb-NO"/>
          </a:p>
        </p:txBody>
      </p:sp>
      <p:sp>
        <p:nvSpPr>
          <p:cNvPr id="6" name="Plassholder for lysbildenummer 5"/>
          <p:cNvSpPr>
            <a:spLocks noGrp="1"/>
          </p:cNvSpPr>
          <p:nvPr>
            <p:ph type="sldNum" sz="quarter" idx="12"/>
          </p:nvPr>
        </p:nvSpPr>
        <p:spPr/>
        <p:txBody>
          <a:bodyPr/>
          <a:lstStyle/>
          <a:p>
            <a:fld id="{34BFF241-1192-4A40-89E9-097DA0DFD5F9}" type="slidenum">
              <a:rPr lang="nb-NO" smtClean="0"/>
              <a:t>‹#›</a:t>
            </a:fld>
            <a:endParaRPr lang="nb-NO"/>
          </a:p>
        </p:txBody>
      </p:sp>
    </p:spTree>
    <p:extLst>
      <p:ext uri="{BB962C8B-B14F-4D97-AF65-F5344CB8AC3E}">
        <p14:creationId xmlns:p14="http://schemas.microsoft.com/office/powerpoint/2010/main" val="1445491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838200" y="1825625"/>
            <a:ext cx="5181600" cy="435133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172200" y="1825625"/>
            <a:ext cx="5181600" cy="435133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31F107F1-FD4E-4D43-8077-ADBF3D818376}" type="datetime1">
              <a:rPr lang="nb-NO" smtClean="0"/>
              <a:t>06.11.2018</a:t>
            </a:fld>
            <a:endParaRPr lang="nb-NO"/>
          </a:p>
        </p:txBody>
      </p:sp>
      <p:sp>
        <p:nvSpPr>
          <p:cNvPr id="6" name="Plassholder for bunntekst 5"/>
          <p:cNvSpPr>
            <a:spLocks noGrp="1"/>
          </p:cNvSpPr>
          <p:nvPr>
            <p:ph type="ftr" sz="quarter" idx="11"/>
          </p:nvPr>
        </p:nvSpPr>
        <p:spPr/>
        <p:txBody>
          <a:bodyPr/>
          <a:lstStyle/>
          <a:p>
            <a:r>
              <a:rPr lang="nb-NO" smtClean="0"/>
              <a:t>Barn og familie Oppstartkoordinatorer 02.11.2018</a:t>
            </a:r>
            <a:endParaRPr lang="nb-NO"/>
          </a:p>
        </p:txBody>
      </p:sp>
      <p:sp>
        <p:nvSpPr>
          <p:cNvPr id="7" name="Plassholder for lysbildenummer 6"/>
          <p:cNvSpPr>
            <a:spLocks noGrp="1"/>
          </p:cNvSpPr>
          <p:nvPr>
            <p:ph type="sldNum" sz="quarter" idx="12"/>
          </p:nvPr>
        </p:nvSpPr>
        <p:spPr/>
        <p:txBody>
          <a:bodyPr/>
          <a:lstStyle/>
          <a:p>
            <a:fld id="{34BFF241-1192-4A40-89E9-097DA0DFD5F9}" type="slidenum">
              <a:rPr lang="nb-NO" smtClean="0"/>
              <a:t>‹#›</a:t>
            </a:fld>
            <a:endParaRPr lang="nb-NO"/>
          </a:p>
        </p:txBody>
      </p:sp>
    </p:spTree>
    <p:extLst>
      <p:ext uri="{BB962C8B-B14F-4D97-AF65-F5344CB8AC3E}">
        <p14:creationId xmlns:p14="http://schemas.microsoft.com/office/powerpoint/2010/main" val="3164955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nb-NO"/>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B50C227B-2F27-46AB-BC0F-FD3C93B85684}" type="datetime1">
              <a:rPr lang="nb-NO" smtClean="0"/>
              <a:t>06.11.2018</a:t>
            </a:fld>
            <a:endParaRPr lang="nb-NO"/>
          </a:p>
        </p:txBody>
      </p:sp>
      <p:sp>
        <p:nvSpPr>
          <p:cNvPr id="8" name="Plassholder for bunntekst 7"/>
          <p:cNvSpPr>
            <a:spLocks noGrp="1"/>
          </p:cNvSpPr>
          <p:nvPr>
            <p:ph type="ftr" sz="quarter" idx="11"/>
          </p:nvPr>
        </p:nvSpPr>
        <p:spPr/>
        <p:txBody>
          <a:bodyPr/>
          <a:lstStyle/>
          <a:p>
            <a:r>
              <a:rPr lang="nb-NO" smtClean="0"/>
              <a:t>Barn og familie Oppstartkoordinatorer 02.11.2018</a:t>
            </a:r>
            <a:endParaRPr lang="nb-NO"/>
          </a:p>
        </p:txBody>
      </p:sp>
      <p:sp>
        <p:nvSpPr>
          <p:cNvPr id="9" name="Plassholder for lysbildenummer 8"/>
          <p:cNvSpPr>
            <a:spLocks noGrp="1"/>
          </p:cNvSpPr>
          <p:nvPr>
            <p:ph type="sldNum" sz="quarter" idx="12"/>
          </p:nvPr>
        </p:nvSpPr>
        <p:spPr/>
        <p:txBody>
          <a:bodyPr/>
          <a:lstStyle/>
          <a:p>
            <a:fld id="{34BFF241-1192-4A40-89E9-097DA0DFD5F9}" type="slidenum">
              <a:rPr lang="nb-NO" smtClean="0"/>
              <a:t>‹#›</a:t>
            </a:fld>
            <a:endParaRPr lang="nb-NO"/>
          </a:p>
        </p:txBody>
      </p:sp>
    </p:spTree>
    <p:extLst>
      <p:ext uri="{BB962C8B-B14F-4D97-AF65-F5344CB8AC3E}">
        <p14:creationId xmlns:p14="http://schemas.microsoft.com/office/powerpoint/2010/main" val="3777066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2043CD57-BBD5-46FD-839D-FE3DC8D24683}" type="datetime1">
              <a:rPr lang="nb-NO" smtClean="0"/>
              <a:t>06.11.2018</a:t>
            </a:fld>
            <a:endParaRPr lang="nb-NO"/>
          </a:p>
        </p:txBody>
      </p:sp>
      <p:sp>
        <p:nvSpPr>
          <p:cNvPr id="4" name="Plassholder for bunntekst 3"/>
          <p:cNvSpPr>
            <a:spLocks noGrp="1"/>
          </p:cNvSpPr>
          <p:nvPr>
            <p:ph type="ftr" sz="quarter" idx="11"/>
          </p:nvPr>
        </p:nvSpPr>
        <p:spPr/>
        <p:txBody>
          <a:bodyPr/>
          <a:lstStyle/>
          <a:p>
            <a:r>
              <a:rPr lang="nb-NO" smtClean="0"/>
              <a:t>Barn og familie Oppstartkoordinatorer 02.11.2018</a:t>
            </a:r>
            <a:endParaRPr lang="nb-NO"/>
          </a:p>
        </p:txBody>
      </p:sp>
      <p:sp>
        <p:nvSpPr>
          <p:cNvPr id="5" name="Plassholder for lysbildenummer 4"/>
          <p:cNvSpPr>
            <a:spLocks noGrp="1"/>
          </p:cNvSpPr>
          <p:nvPr>
            <p:ph type="sldNum" sz="quarter" idx="12"/>
          </p:nvPr>
        </p:nvSpPr>
        <p:spPr/>
        <p:txBody>
          <a:bodyPr/>
          <a:lstStyle/>
          <a:p>
            <a:fld id="{34BFF241-1192-4A40-89E9-097DA0DFD5F9}" type="slidenum">
              <a:rPr lang="nb-NO" smtClean="0"/>
              <a:t>‹#›</a:t>
            </a:fld>
            <a:endParaRPr lang="nb-NO"/>
          </a:p>
        </p:txBody>
      </p:sp>
    </p:spTree>
    <p:extLst>
      <p:ext uri="{BB962C8B-B14F-4D97-AF65-F5344CB8AC3E}">
        <p14:creationId xmlns:p14="http://schemas.microsoft.com/office/powerpoint/2010/main" val="642031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F7580E9-515E-458F-BD26-EFD7044B7F8B}" type="datetime1">
              <a:rPr lang="nb-NO" smtClean="0"/>
              <a:t>06.11.2018</a:t>
            </a:fld>
            <a:endParaRPr lang="nb-NO"/>
          </a:p>
        </p:txBody>
      </p:sp>
      <p:sp>
        <p:nvSpPr>
          <p:cNvPr id="3" name="Plassholder for bunntekst 2"/>
          <p:cNvSpPr>
            <a:spLocks noGrp="1"/>
          </p:cNvSpPr>
          <p:nvPr>
            <p:ph type="ftr" sz="quarter" idx="11"/>
          </p:nvPr>
        </p:nvSpPr>
        <p:spPr/>
        <p:txBody>
          <a:bodyPr/>
          <a:lstStyle/>
          <a:p>
            <a:r>
              <a:rPr lang="nb-NO" smtClean="0"/>
              <a:t>Barn og familie Oppstartkoordinatorer 02.11.2018</a:t>
            </a:r>
            <a:endParaRPr lang="nb-NO"/>
          </a:p>
        </p:txBody>
      </p:sp>
      <p:sp>
        <p:nvSpPr>
          <p:cNvPr id="4" name="Plassholder for lysbildenummer 3"/>
          <p:cNvSpPr>
            <a:spLocks noGrp="1"/>
          </p:cNvSpPr>
          <p:nvPr>
            <p:ph type="sldNum" sz="quarter" idx="12"/>
          </p:nvPr>
        </p:nvSpPr>
        <p:spPr/>
        <p:txBody>
          <a:bodyPr/>
          <a:lstStyle/>
          <a:p>
            <a:fld id="{34BFF241-1192-4A40-89E9-097DA0DFD5F9}" type="slidenum">
              <a:rPr lang="nb-NO" smtClean="0"/>
              <a:t>‹#›</a:t>
            </a:fld>
            <a:endParaRPr lang="nb-NO"/>
          </a:p>
        </p:txBody>
      </p:sp>
    </p:spTree>
    <p:extLst>
      <p:ext uri="{BB962C8B-B14F-4D97-AF65-F5344CB8AC3E}">
        <p14:creationId xmlns:p14="http://schemas.microsoft.com/office/powerpoint/2010/main" val="683808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Plassholder for dato 4"/>
          <p:cNvSpPr>
            <a:spLocks noGrp="1"/>
          </p:cNvSpPr>
          <p:nvPr>
            <p:ph type="dt" sz="half" idx="10"/>
          </p:nvPr>
        </p:nvSpPr>
        <p:spPr/>
        <p:txBody>
          <a:bodyPr/>
          <a:lstStyle/>
          <a:p>
            <a:fld id="{91F27040-5192-4862-A85D-9181D42A0F78}" type="datetime1">
              <a:rPr lang="nb-NO" smtClean="0"/>
              <a:t>06.11.2018</a:t>
            </a:fld>
            <a:endParaRPr lang="nb-NO"/>
          </a:p>
        </p:txBody>
      </p:sp>
      <p:sp>
        <p:nvSpPr>
          <p:cNvPr id="6" name="Plassholder for bunntekst 5"/>
          <p:cNvSpPr>
            <a:spLocks noGrp="1"/>
          </p:cNvSpPr>
          <p:nvPr>
            <p:ph type="ftr" sz="quarter" idx="11"/>
          </p:nvPr>
        </p:nvSpPr>
        <p:spPr/>
        <p:txBody>
          <a:bodyPr/>
          <a:lstStyle/>
          <a:p>
            <a:r>
              <a:rPr lang="nb-NO" smtClean="0"/>
              <a:t>Barn og familie Oppstartkoordinatorer 02.11.2018</a:t>
            </a:r>
            <a:endParaRPr lang="nb-NO"/>
          </a:p>
        </p:txBody>
      </p:sp>
      <p:sp>
        <p:nvSpPr>
          <p:cNvPr id="7" name="Plassholder for lysbildenummer 6"/>
          <p:cNvSpPr>
            <a:spLocks noGrp="1"/>
          </p:cNvSpPr>
          <p:nvPr>
            <p:ph type="sldNum" sz="quarter" idx="12"/>
          </p:nvPr>
        </p:nvSpPr>
        <p:spPr/>
        <p:txBody>
          <a:bodyPr/>
          <a:lstStyle/>
          <a:p>
            <a:fld id="{34BFF241-1192-4A40-89E9-097DA0DFD5F9}" type="slidenum">
              <a:rPr lang="nb-NO" smtClean="0"/>
              <a:t>‹#›</a:t>
            </a:fld>
            <a:endParaRPr lang="nb-NO"/>
          </a:p>
        </p:txBody>
      </p:sp>
    </p:spTree>
    <p:extLst>
      <p:ext uri="{BB962C8B-B14F-4D97-AF65-F5344CB8AC3E}">
        <p14:creationId xmlns:p14="http://schemas.microsoft.com/office/powerpoint/2010/main" val="3697075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Plassholder for dato 4"/>
          <p:cNvSpPr>
            <a:spLocks noGrp="1"/>
          </p:cNvSpPr>
          <p:nvPr>
            <p:ph type="dt" sz="half" idx="10"/>
          </p:nvPr>
        </p:nvSpPr>
        <p:spPr/>
        <p:txBody>
          <a:bodyPr/>
          <a:lstStyle/>
          <a:p>
            <a:fld id="{FC184562-3862-473F-9051-395B3E3FE2AA}" type="datetime1">
              <a:rPr lang="nb-NO" smtClean="0"/>
              <a:t>06.11.2018</a:t>
            </a:fld>
            <a:endParaRPr lang="nb-NO"/>
          </a:p>
        </p:txBody>
      </p:sp>
      <p:sp>
        <p:nvSpPr>
          <p:cNvPr id="6" name="Plassholder for bunntekst 5"/>
          <p:cNvSpPr>
            <a:spLocks noGrp="1"/>
          </p:cNvSpPr>
          <p:nvPr>
            <p:ph type="ftr" sz="quarter" idx="11"/>
          </p:nvPr>
        </p:nvSpPr>
        <p:spPr/>
        <p:txBody>
          <a:bodyPr/>
          <a:lstStyle/>
          <a:p>
            <a:r>
              <a:rPr lang="nb-NO" smtClean="0"/>
              <a:t>Barn og familie Oppstartkoordinatorer 02.11.2018</a:t>
            </a:r>
            <a:endParaRPr lang="nb-NO"/>
          </a:p>
        </p:txBody>
      </p:sp>
      <p:sp>
        <p:nvSpPr>
          <p:cNvPr id="7" name="Plassholder for lysbildenummer 6"/>
          <p:cNvSpPr>
            <a:spLocks noGrp="1"/>
          </p:cNvSpPr>
          <p:nvPr>
            <p:ph type="sldNum" sz="quarter" idx="12"/>
          </p:nvPr>
        </p:nvSpPr>
        <p:spPr/>
        <p:txBody>
          <a:bodyPr/>
          <a:lstStyle/>
          <a:p>
            <a:fld id="{34BFF241-1192-4A40-89E9-097DA0DFD5F9}" type="slidenum">
              <a:rPr lang="nb-NO" smtClean="0"/>
              <a:t>‹#›</a:t>
            </a:fld>
            <a:endParaRPr lang="nb-NO"/>
          </a:p>
        </p:txBody>
      </p:sp>
    </p:spTree>
    <p:extLst>
      <p:ext uri="{BB962C8B-B14F-4D97-AF65-F5344CB8AC3E}">
        <p14:creationId xmlns:p14="http://schemas.microsoft.com/office/powerpoint/2010/main" val="1590497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C6D02-3949-4186-BF5E-5AA95D4AF466}" type="datetime1">
              <a:rPr lang="nb-NO" smtClean="0"/>
              <a:t>06.11.2018</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b-NO" smtClean="0"/>
              <a:t>Barn og familie Oppstartkoordinatorer 02.11.2018</a:t>
            </a:r>
            <a:endParaRPr lang="nb-NO"/>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FF241-1192-4A40-89E9-097DA0DFD5F9}" type="slidenum">
              <a:rPr lang="nb-NO" smtClean="0"/>
              <a:t>‹#›</a:t>
            </a:fld>
            <a:endParaRPr lang="nb-NO"/>
          </a:p>
        </p:txBody>
      </p:sp>
    </p:spTree>
    <p:extLst>
      <p:ext uri="{BB962C8B-B14F-4D97-AF65-F5344CB8AC3E}">
        <p14:creationId xmlns:p14="http://schemas.microsoft.com/office/powerpoint/2010/main" val="3758186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normAutofit fontScale="90000"/>
          </a:bodyPr>
          <a:lstStyle/>
          <a:p>
            <a:r>
              <a:rPr lang="nb-NO" dirty="0" smtClean="0"/>
              <a:t>Opplæring</a:t>
            </a:r>
            <a:br>
              <a:rPr lang="nb-NO" dirty="0" smtClean="0"/>
            </a:br>
            <a:r>
              <a:rPr lang="nb-NO" dirty="0" smtClean="0"/>
              <a:t>Koordinatorer 1. november 18</a:t>
            </a:r>
            <a:endParaRPr lang="nb-NO" dirty="0"/>
          </a:p>
        </p:txBody>
      </p:sp>
      <p:sp>
        <p:nvSpPr>
          <p:cNvPr id="3" name="Undertittel 2"/>
          <p:cNvSpPr>
            <a:spLocks noGrp="1"/>
          </p:cNvSpPr>
          <p:nvPr>
            <p:ph type="subTitle" idx="1"/>
          </p:nvPr>
        </p:nvSpPr>
        <p:spPr/>
        <p:txBody>
          <a:bodyPr/>
          <a:lstStyle/>
          <a:p>
            <a:r>
              <a:rPr lang="nb-NO" dirty="0" smtClean="0"/>
              <a:t>Kort fra veileder Barn og unge med </a:t>
            </a:r>
            <a:r>
              <a:rPr lang="nb-NO" dirty="0" err="1" smtClean="0"/>
              <a:t>habiliteringsbehov</a:t>
            </a:r>
            <a:endParaRPr lang="nb-NO" dirty="0"/>
          </a:p>
          <a:p>
            <a:r>
              <a:rPr lang="nb-NO" dirty="0" smtClean="0"/>
              <a:t>Reviderte prosedyrer for koordinator og individuell plan</a:t>
            </a:r>
            <a:endParaRPr lang="nb-NO" dirty="0"/>
          </a:p>
        </p:txBody>
      </p:sp>
      <p:sp>
        <p:nvSpPr>
          <p:cNvPr id="4" name="Plassholder for bunntekst 3"/>
          <p:cNvSpPr>
            <a:spLocks noGrp="1"/>
          </p:cNvSpPr>
          <p:nvPr>
            <p:ph type="ftr" sz="quarter" idx="11"/>
          </p:nvPr>
        </p:nvSpPr>
        <p:spPr/>
        <p:txBody>
          <a:bodyPr/>
          <a:lstStyle/>
          <a:p>
            <a:r>
              <a:rPr lang="nb-NO" smtClean="0"/>
              <a:t>Barn og familie Oppstartkoordinatorer 02.11.2018</a:t>
            </a:r>
            <a:endParaRPr lang="nb-NO"/>
          </a:p>
        </p:txBody>
      </p:sp>
    </p:spTree>
    <p:extLst>
      <p:ext uri="{BB962C8B-B14F-4D97-AF65-F5344CB8AC3E}">
        <p14:creationId xmlns:p14="http://schemas.microsoft.com/office/powerpoint/2010/main" val="2606165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Tverrsektoriell samhandling kjennetegner en god </a:t>
            </a:r>
            <a:r>
              <a:rPr lang="nb-NO" dirty="0" err="1" smtClean="0"/>
              <a:t>habiliteringsprosess</a:t>
            </a:r>
            <a:r>
              <a:rPr lang="nb-NO" dirty="0" smtClean="0"/>
              <a:t> og den ledes av koordinator</a:t>
            </a:r>
            <a:endParaRPr lang="nb-NO" dirty="0"/>
          </a:p>
        </p:txBody>
      </p:sp>
      <p:sp>
        <p:nvSpPr>
          <p:cNvPr id="3" name="Plassholder for innhold 2"/>
          <p:cNvSpPr>
            <a:spLocks noGrp="1"/>
          </p:cNvSpPr>
          <p:nvPr>
            <p:ph idx="1"/>
          </p:nvPr>
        </p:nvSpPr>
        <p:spPr/>
        <p:txBody>
          <a:bodyPr>
            <a:normAutofit/>
          </a:bodyPr>
          <a:lstStyle/>
          <a:p>
            <a:r>
              <a:rPr lang="nb-NO" dirty="0" err="1" smtClean="0"/>
              <a:t>Habilitering</a:t>
            </a:r>
            <a:r>
              <a:rPr lang="nb-NO" dirty="0" smtClean="0"/>
              <a:t> er definert som:</a:t>
            </a:r>
          </a:p>
          <a:p>
            <a:pPr marL="0" indent="0">
              <a:buNone/>
            </a:pPr>
            <a:r>
              <a:rPr lang="nb-NO" dirty="0" smtClean="0"/>
              <a:t>a) tidsavgrensede og planlagte prosesser med klare mål og virkemidler,   hvor </a:t>
            </a:r>
          </a:p>
          <a:p>
            <a:pPr marL="0" indent="0">
              <a:buNone/>
            </a:pPr>
            <a:r>
              <a:rPr lang="nb-NO" dirty="0" smtClean="0"/>
              <a:t>b) flere aktører samarbeider om å gi nødvendig bistand til </a:t>
            </a:r>
          </a:p>
          <a:p>
            <a:pPr marL="0" indent="0">
              <a:buNone/>
            </a:pPr>
            <a:r>
              <a:rPr lang="nb-NO" dirty="0" smtClean="0"/>
              <a:t>c) brukerens egen innsats for å oppnå best mulig funksjons- og mestringsevne, selvstendighet og deltakelse sosialt </a:t>
            </a:r>
            <a:r>
              <a:rPr lang="nb-NO" smtClean="0"/>
              <a:t>i samfunnet.</a:t>
            </a:r>
            <a:endParaRPr lang="nb-NO" dirty="0"/>
          </a:p>
        </p:txBody>
      </p:sp>
      <p:sp>
        <p:nvSpPr>
          <p:cNvPr id="4" name="Plassholder for bunntekst 3"/>
          <p:cNvSpPr>
            <a:spLocks noGrp="1"/>
          </p:cNvSpPr>
          <p:nvPr>
            <p:ph type="ftr" sz="quarter" idx="11"/>
          </p:nvPr>
        </p:nvSpPr>
        <p:spPr/>
        <p:txBody>
          <a:bodyPr/>
          <a:lstStyle/>
          <a:p>
            <a:r>
              <a:rPr lang="nb-NO" smtClean="0"/>
              <a:t>Barn og familie Oppstartkoordinatorer 02.11.2018</a:t>
            </a:r>
            <a:endParaRPr lang="nb-NO"/>
          </a:p>
        </p:txBody>
      </p:sp>
    </p:spTree>
    <p:extLst>
      <p:ext uri="{BB962C8B-B14F-4D97-AF65-F5344CB8AC3E}">
        <p14:creationId xmlns:p14="http://schemas.microsoft.com/office/powerpoint/2010/main" val="3970385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GAMMELT NYTT BØR KOORDINATOR VITE</a:t>
            </a:r>
            <a:endParaRPr lang="nb-NO" dirty="0"/>
          </a:p>
        </p:txBody>
      </p:sp>
      <p:sp>
        <p:nvSpPr>
          <p:cNvPr id="3" name="Plassholder for innhold 2"/>
          <p:cNvSpPr>
            <a:spLocks noGrp="1"/>
          </p:cNvSpPr>
          <p:nvPr>
            <p:ph idx="1"/>
          </p:nvPr>
        </p:nvSpPr>
        <p:spPr/>
        <p:txBody>
          <a:bodyPr/>
          <a:lstStyle/>
          <a:p>
            <a:r>
              <a:rPr lang="nb-NO" dirty="0" smtClean="0"/>
              <a:t>Rettigheten til å få oppnevnt koordinator og få utarbeidet IP gjelder personer </a:t>
            </a:r>
            <a:r>
              <a:rPr lang="nb-NO" dirty="0"/>
              <a:t>med store og sammensatte behov, </a:t>
            </a:r>
            <a:r>
              <a:rPr lang="nb-NO" dirty="0" err="1"/>
              <a:t>dvs</a:t>
            </a:r>
            <a:r>
              <a:rPr lang="nb-NO" dirty="0"/>
              <a:t> at symptomer og faktorer er vevd sammen og at tilstanden ikke kan forklares ut fra enkeltfaktorer som diagnose eller avgrenset funksjonsproblem. Den må forstås ut fra personens helhetlige situasjon. Dette er personer som har behov for langvarige og koordinerte tjenester i henhold til gjeldende lovgrunnlag. Utgangspunktet er personens behov for tjenester, per dags dato og i fremtiden. Det vil ved overganger i livsområder ofte være behov for koordinering av tjenestetilbudet</a:t>
            </a:r>
            <a:r>
              <a:rPr lang="nb-NO" b="1" dirty="0"/>
              <a:t>.</a:t>
            </a:r>
            <a:r>
              <a:rPr lang="nb-NO" dirty="0"/>
              <a:t> </a:t>
            </a:r>
            <a:endParaRPr lang="nb-NO" dirty="0" smtClean="0"/>
          </a:p>
          <a:p>
            <a:endParaRPr lang="nb-NO" dirty="0" smtClean="0"/>
          </a:p>
          <a:p>
            <a:pPr marL="0" indent="0">
              <a:buNone/>
            </a:pPr>
            <a:endParaRPr lang="nb-NO" dirty="0"/>
          </a:p>
          <a:p>
            <a:endParaRPr lang="nb-NO" dirty="0"/>
          </a:p>
        </p:txBody>
      </p:sp>
      <p:sp>
        <p:nvSpPr>
          <p:cNvPr id="4" name="Plassholder for bunntekst 3"/>
          <p:cNvSpPr>
            <a:spLocks noGrp="1"/>
          </p:cNvSpPr>
          <p:nvPr>
            <p:ph type="ftr" sz="quarter" idx="11"/>
          </p:nvPr>
        </p:nvSpPr>
        <p:spPr/>
        <p:txBody>
          <a:bodyPr/>
          <a:lstStyle/>
          <a:p>
            <a:r>
              <a:rPr lang="nb-NO" smtClean="0"/>
              <a:t>Barn og familie Oppstartkoordinatorer 02.11.2018</a:t>
            </a:r>
            <a:endParaRPr lang="nb-NO"/>
          </a:p>
        </p:txBody>
      </p:sp>
    </p:spTree>
    <p:extLst>
      <p:ext uri="{BB962C8B-B14F-4D97-AF65-F5344CB8AC3E}">
        <p14:creationId xmlns:p14="http://schemas.microsoft.com/office/powerpoint/2010/main" val="1136387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5342593" y="1361995"/>
            <a:ext cx="527844" cy="387989"/>
          </a:xfrm>
          <a:prstGeom prst="rightArrow">
            <a:avLst>
              <a:gd name="adj1" fmla="val 50000"/>
              <a:gd name="adj2" fmla="val 25000"/>
            </a:avLst>
          </a:prstGeom>
          <a:solidFill>
            <a:srgbClr val="E2C4D2"/>
          </a:solidFill>
          <a:ln w="25400" algn="ctr">
            <a:solidFill>
              <a:srgbClr val="000000"/>
            </a:solidFill>
            <a:miter lim="800000"/>
            <a:headEnd/>
            <a:tailEnd/>
          </a:ln>
          <a:effectLst/>
          <a:extLst/>
        </p:spPr>
        <p:txBody>
          <a:bodyPr vert="horz" wrap="square" lIns="36576" tIns="36576" rIns="36576" bIns="36576" numCol="1" anchor="t" anchorCtr="0" compatLnSpc="1">
            <a:prstTxWarp prst="textNoShape">
              <a:avLst/>
            </a:prstTxWarp>
          </a:bodyPr>
          <a:lstStyle/>
          <a:p>
            <a:endParaRPr lang="nb-NO"/>
          </a:p>
        </p:txBody>
      </p:sp>
      <p:sp>
        <p:nvSpPr>
          <p:cNvPr id="3" name="Oval 3"/>
          <p:cNvSpPr>
            <a:spLocks noChangeArrowheads="1"/>
          </p:cNvSpPr>
          <p:nvPr/>
        </p:nvSpPr>
        <p:spPr bwMode="auto">
          <a:xfrm>
            <a:off x="5970886" y="964533"/>
            <a:ext cx="1606373" cy="1147225"/>
          </a:xfrm>
          <a:prstGeom prst="ellipse">
            <a:avLst/>
          </a:prstGeom>
          <a:solidFill>
            <a:srgbClr val="E2C4D2"/>
          </a:solidFill>
          <a:ln w="25400" algn="ctr">
            <a:solidFill>
              <a:srgbClr val="000000"/>
            </a:solidFill>
            <a:round/>
            <a:headEnd/>
            <a:tailEnd/>
          </a:ln>
          <a:effectLs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400" b="0" i="0" u="none" strike="noStrike" cap="none" normalizeH="0" baseline="0" dirty="0" smtClean="0">
                <a:ln>
                  <a:noFill/>
                </a:ln>
                <a:solidFill>
                  <a:srgbClr val="000000"/>
                </a:solidFill>
                <a:effectLst/>
                <a:latin typeface="Calibri" panose="020F0502020204030204" pitchFamily="34" charset="0"/>
              </a:rPr>
              <a:t>JA</a:t>
            </a:r>
          </a:p>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400" b="0" i="0" u="none" strike="noStrike" cap="none" normalizeH="0" baseline="0" dirty="0" smtClean="0">
                <a:ln>
                  <a:noFill/>
                </a:ln>
                <a:solidFill>
                  <a:srgbClr val="000000"/>
                </a:solidFill>
                <a:effectLst/>
                <a:latin typeface="Calibri" panose="020F0502020204030204" pitchFamily="34" charset="0"/>
              </a:rPr>
              <a:t>Fyll ut søknad</a:t>
            </a:r>
            <a:endParaRPr kumimoji="0" lang="nb-NO" altLang="nb-NO" sz="1400" b="0" i="0" u="none" strike="noStrike" cap="none" normalizeH="0" baseline="0" dirty="0" smtClean="0">
              <a:ln>
                <a:noFill/>
              </a:ln>
              <a:solidFill>
                <a:schemeClr val="tx1"/>
              </a:solidFill>
              <a:effectLst/>
              <a:latin typeface="Arial" panose="020B0604020202020204" pitchFamily="34" charset="0"/>
            </a:endParaRPr>
          </a:p>
        </p:txBody>
      </p:sp>
      <p:sp>
        <p:nvSpPr>
          <p:cNvPr id="4" name="AutoShape 4"/>
          <p:cNvSpPr>
            <a:spLocks noChangeArrowheads="1"/>
          </p:cNvSpPr>
          <p:nvPr/>
        </p:nvSpPr>
        <p:spPr bwMode="auto">
          <a:xfrm>
            <a:off x="7644842" y="1361996"/>
            <a:ext cx="493126" cy="352298"/>
          </a:xfrm>
          <a:prstGeom prst="rightArrow">
            <a:avLst>
              <a:gd name="adj1" fmla="val 50000"/>
              <a:gd name="adj2" fmla="val 28472"/>
            </a:avLst>
          </a:prstGeom>
          <a:solidFill>
            <a:srgbClr val="E2C4D2"/>
          </a:solidFill>
          <a:ln w="25400" algn="ctr">
            <a:solidFill>
              <a:srgbClr val="000000"/>
            </a:solidFill>
            <a:miter lim="800000"/>
            <a:headEnd/>
            <a:tailEnd/>
          </a:ln>
          <a:effectLst/>
          <a:extLst/>
        </p:spPr>
        <p:txBody>
          <a:bodyPr vert="horz" wrap="square" lIns="36576" tIns="36576" rIns="36576" bIns="36576" numCol="1" anchor="t" anchorCtr="0" compatLnSpc="1">
            <a:prstTxWarp prst="textNoShape">
              <a:avLst/>
            </a:prstTxWarp>
          </a:bodyPr>
          <a:lstStyle/>
          <a:p>
            <a:endParaRPr lang="nb-NO"/>
          </a:p>
        </p:txBody>
      </p:sp>
      <p:sp>
        <p:nvSpPr>
          <p:cNvPr id="5" name="Rectangle 5"/>
          <p:cNvSpPr>
            <a:spLocks noChangeArrowheads="1"/>
          </p:cNvSpPr>
          <p:nvPr/>
        </p:nvSpPr>
        <p:spPr bwMode="auto">
          <a:xfrm>
            <a:off x="8205552" y="1024202"/>
            <a:ext cx="2285239" cy="1110337"/>
          </a:xfrm>
          <a:prstGeom prst="rect">
            <a:avLst/>
          </a:prstGeom>
          <a:solidFill>
            <a:srgbClr val="E2C4D2"/>
          </a:solidFill>
          <a:ln w="25400" algn="ctr">
            <a:solidFill>
              <a:srgbClr val="000000"/>
            </a:solidFill>
            <a:miter lim="800000"/>
            <a:headEnd/>
            <a:tailEnd/>
          </a:ln>
          <a:effectLs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400" b="0" i="0" u="none" strike="noStrike" cap="none" normalizeH="0" baseline="0" dirty="0" smtClean="0">
                <a:ln>
                  <a:noFill/>
                </a:ln>
                <a:solidFill>
                  <a:srgbClr val="000000"/>
                </a:solidFill>
                <a:effectLst/>
                <a:latin typeface="Calibri" panose="020F0502020204030204" pitchFamily="34" charset="0"/>
              </a:rPr>
              <a:t>Beslutningsfase</a:t>
            </a:r>
          </a:p>
          <a:p>
            <a:pPr marL="0" marR="1905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nb-NO" altLang="nb-NO" sz="1400" b="0" i="0" u="none" strike="noStrike" cap="none" normalizeH="0" baseline="0" dirty="0" smtClean="0">
                <a:ln>
                  <a:noFill/>
                </a:ln>
                <a:solidFill>
                  <a:srgbClr val="000000"/>
                </a:solidFill>
                <a:effectLst/>
                <a:latin typeface="Calibri" panose="020F0502020204030204" pitchFamily="34" charset="0"/>
              </a:rPr>
              <a:t>Koordinerende enhet oppnevner koordinator</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nb-NO" altLang="nb-NO" sz="1400" b="0" i="0" u="none" strike="noStrike" cap="none" normalizeH="0" baseline="0" dirty="0" smtClean="0">
                <a:ln>
                  <a:noFill/>
                </a:ln>
                <a:solidFill>
                  <a:srgbClr val="000000"/>
                </a:solidFill>
                <a:effectLst/>
                <a:latin typeface="Calibri" panose="020F0502020204030204" pitchFamily="34" charset="0"/>
              </a:rPr>
              <a:t>Svarbrev ut</a:t>
            </a:r>
            <a:endParaRPr kumimoji="0" lang="nb-NO" altLang="nb-NO" sz="1400" b="0" i="0" u="none" strike="noStrike" cap="none" normalizeH="0" baseline="0" dirty="0" smtClean="0">
              <a:ln>
                <a:noFill/>
              </a:ln>
              <a:solidFill>
                <a:schemeClr val="tx1"/>
              </a:solidFill>
              <a:effectLst/>
              <a:latin typeface="Arial" panose="020B0604020202020204" pitchFamily="34" charset="0"/>
            </a:endParaRPr>
          </a:p>
        </p:txBody>
      </p:sp>
      <p:sp>
        <p:nvSpPr>
          <p:cNvPr id="6" name="Rectangle 6"/>
          <p:cNvSpPr>
            <a:spLocks noChangeArrowheads="1"/>
          </p:cNvSpPr>
          <p:nvPr/>
        </p:nvSpPr>
        <p:spPr bwMode="auto">
          <a:xfrm>
            <a:off x="3643423" y="1247553"/>
            <a:ext cx="1631585" cy="886987"/>
          </a:xfrm>
          <a:prstGeom prst="rect">
            <a:avLst/>
          </a:prstGeom>
          <a:solidFill>
            <a:srgbClr val="EBD7E1"/>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400" b="0" i="0" u="none" strike="noStrike" cap="none" normalizeH="0" baseline="0" dirty="0" err="1" smtClean="0">
                <a:ln>
                  <a:noFill/>
                </a:ln>
                <a:solidFill>
                  <a:srgbClr val="000000"/>
                </a:solidFill>
                <a:effectLst/>
                <a:latin typeface="Calibri" panose="020F0502020204030204" pitchFamily="34" charset="0"/>
              </a:rPr>
              <a:t>Informasjonsfase</a:t>
            </a:r>
            <a:endParaRPr kumimoji="0" lang="nb-NO" altLang="nb-NO" sz="14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nb-NO" altLang="nb-NO" sz="1400" b="0" i="0" u="none" strike="noStrike" cap="none" normalizeH="0" baseline="0" dirty="0" smtClean="0">
                <a:ln>
                  <a:noFill/>
                </a:ln>
                <a:solidFill>
                  <a:srgbClr val="000000"/>
                </a:solidFill>
                <a:effectLst/>
                <a:latin typeface="Calibri" panose="020F0502020204030204" pitchFamily="34" charset="0"/>
              </a:rPr>
              <a:t>rettigheter</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nb-NO" altLang="nb-NO" sz="1400" b="0" i="0" u="none" strike="noStrike" cap="none" normalizeH="0" baseline="0" dirty="0" smtClean="0">
                <a:ln>
                  <a:noFill/>
                </a:ln>
                <a:solidFill>
                  <a:srgbClr val="000000"/>
                </a:solidFill>
                <a:effectLst/>
                <a:latin typeface="Calibri" panose="020F0502020204030204" pitchFamily="34" charset="0"/>
              </a:rPr>
              <a:t>plikter</a:t>
            </a:r>
            <a:endParaRPr kumimoji="0" lang="nb-NO" altLang="nb-NO" sz="1400" b="0" i="0" u="none" strike="noStrike" cap="none" normalizeH="0" baseline="0" dirty="0" smtClean="0">
              <a:ln>
                <a:noFill/>
              </a:ln>
              <a:solidFill>
                <a:schemeClr val="tx1"/>
              </a:solidFill>
              <a:effectLst/>
              <a:latin typeface="Arial" panose="020B0604020202020204" pitchFamily="34" charset="0"/>
            </a:endParaRPr>
          </a:p>
        </p:txBody>
      </p:sp>
      <p:sp>
        <p:nvSpPr>
          <p:cNvPr id="7" name="AutoShape 7"/>
          <p:cNvSpPr>
            <a:spLocks noChangeArrowheads="1"/>
          </p:cNvSpPr>
          <p:nvPr/>
        </p:nvSpPr>
        <p:spPr bwMode="auto">
          <a:xfrm>
            <a:off x="8205552" y="2221197"/>
            <a:ext cx="1094391" cy="703768"/>
          </a:xfrm>
          <a:custGeom>
            <a:avLst/>
            <a:gdLst>
              <a:gd name="G0" fmla="+- 9257 0 0"/>
              <a:gd name="G1" fmla="+- 18514 0 0"/>
              <a:gd name="G2" fmla="+- 6171 0 0"/>
              <a:gd name="G3" fmla="*/ 9257 1 2"/>
              <a:gd name="G4" fmla="+- G3 10800 0"/>
              <a:gd name="G5" fmla="+- 21600 9257 18514"/>
              <a:gd name="G6" fmla="+- 18514 6171 0"/>
              <a:gd name="G7" fmla="*/ G6 1 2"/>
              <a:gd name="G8" fmla="*/ 18514 2 1"/>
              <a:gd name="G9" fmla="+- G8 0 21600"/>
              <a:gd name="G10" fmla="+- G5 0 G4"/>
              <a:gd name="G11" fmla="+- 9257 0 G4"/>
              <a:gd name="G12" fmla="*/ G2 G10 G11"/>
              <a:gd name="T0" fmla="*/ 15429 w 21600"/>
              <a:gd name="T1" fmla="*/ 0 h 21600"/>
              <a:gd name="T2" fmla="*/ 9257 w 21600"/>
              <a:gd name="T3" fmla="*/ 6171 h 21600"/>
              <a:gd name="T4" fmla="*/ 6171 w 21600"/>
              <a:gd name="T5" fmla="*/ 9257 h 21600"/>
              <a:gd name="T6" fmla="*/ 0 w 21600"/>
              <a:gd name="T7" fmla="*/ 15429 h 21600"/>
              <a:gd name="T8" fmla="*/ 6171 w 21600"/>
              <a:gd name="T9" fmla="*/ 21600 h 21600"/>
              <a:gd name="T10" fmla="*/ 12343 w 21600"/>
              <a:gd name="T11" fmla="*/ 18514 h 21600"/>
              <a:gd name="T12" fmla="*/ 18514 w 21600"/>
              <a:gd name="T13" fmla="*/ 12343 h 21600"/>
              <a:gd name="T14" fmla="*/ 21600 w 21600"/>
              <a:gd name="T15" fmla="*/ 6171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G12 w 21600"/>
              <a:gd name="T25" fmla="*/ G5 h 21600"/>
              <a:gd name="T26" fmla="*/ G1 w 21600"/>
              <a:gd name="T27" fmla="*/ G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close/>
              </a:path>
            </a:pathLst>
          </a:custGeom>
          <a:solidFill>
            <a:srgbClr val="E2C4D2"/>
          </a:solidFill>
          <a:ln w="25400" algn="ctr">
            <a:solidFill>
              <a:srgbClr val="000000"/>
            </a:solidFill>
            <a:miter lim="800000"/>
            <a:headEnd/>
            <a:tailEnd/>
          </a:ln>
          <a:effectLst/>
          <a:extLst/>
        </p:spPr>
        <p:txBody>
          <a:bodyPr vert="horz" wrap="square" lIns="36576" tIns="36576" rIns="36576" bIns="36576" numCol="1" anchor="t" anchorCtr="0" compatLnSpc="1">
            <a:prstTxWarp prst="textNoShape">
              <a:avLst/>
            </a:prstTxWarp>
          </a:bodyPr>
          <a:lstStyle/>
          <a:p>
            <a:endParaRPr lang="nb-NO"/>
          </a:p>
        </p:txBody>
      </p:sp>
      <p:sp>
        <p:nvSpPr>
          <p:cNvPr id="8" name="Rectangle 8"/>
          <p:cNvSpPr>
            <a:spLocks noChangeArrowheads="1"/>
          </p:cNvSpPr>
          <p:nvPr/>
        </p:nvSpPr>
        <p:spPr bwMode="auto">
          <a:xfrm rot="10800000" flipV="1">
            <a:off x="4474425" y="2475768"/>
            <a:ext cx="3595960" cy="599831"/>
          </a:xfrm>
          <a:prstGeom prst="rect">
            <a:avLst/>
          </a:prstGeom>
          <a:solidFill>
            <a:srgbClr val="F8CBAD"/>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400" b="0" i="0" u="none" strike="noStrike" cap="none" normalizeH="0" baseline="0" dirty="0" smtClean="0">
                <a:ln>
                  <a:noFill/>
                </a:ln>
                <a:solidFill>
                  <a:srgbClr val="000000"/>
                </a:solidFill>
                <a:effectLst/>
                <a:latin typeface="Calibri" panose="020F0502020204030204" pitchFamily="34" charset="0"/>
              </a:rPr>
              <a:t>Koordinator </a:t>
            </a:r>
            <a:r>
              <a:rPr kumimoji="0" lang="nb-NO" altLang="nb-NO" sz="1400" b="0" i="1" u="none" strike="noStrike" cap="none" normalizeH="0" baseline="0" dirty="0" smtClean="0">
                <a:ln>
                  <a:noFill/>
                </a:ln>
                <a:solidFill>
                  <a:srgbClr val="000000"/>
                </a:solidFill>
                <a:effectLst/>
                <a:latin typeface="Calibri" panose="020F0502020204030204" pitchFamily="34" charset="0"/>
              </a:rPr>
              <a:t>kontakter</a:t>
            </a:r>
            <a:r>
              <a:rPr kumimoji="0" lang="nb-NO" altLang="nb-NO" sz="1400" b="0" i="0" u="none" strike="noStrike" cap="none" normalizeH="0" baseline="0" dirty="0" smtClean="0">
                <a:ln>
                  <a:noFill/>
                </a:ln>
                <a:solidFill>
                  <a:srgbClr val="000000"/>
                </a:solidFill>
                <a:effectLst/>
                <a:latin typeface="Calibri" panose="020F0502020204030204" pitchFamily="34" charset="0"/>
              </a:rPr>
              <a:t> deg og avtaler informasjonsmøte/oppstartmøte.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nb-NO" altLang="nb-NO" sz="14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10"/>
          <p:cNvSpPr>
            <a:spLocks noChangeArrowheads="1"/>
          </p:cNvSpPr>
          <p:nvPr/>
        </p:nvSpPr>
        <p:spPr bwMode="auto">
          <a:xfrm>
            <a:off x="2364510" y="4594043"/>
            <a:ext cx="2978083" cy="1134584"/>
          </a:xfrm>
          <a:prstGeom prst="rect">
            <a:avLst/>
          </a:prstGeom>
          <a:solidFill>
            <a:schemeClr val="bg2"/>
          </a:solidFill>
          <a:ln w="25400" algn="ctr">
            <a:solidFill>
              <a:srgbClr val="000000"/>
            </a:solidFill>
            <a:miter lim="800000"/>
            <a:headEnd/>
            <a:tailEnd/>
          </a:ln>
          <a:effectLs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400" b="1" i="0" u="none" strike="noStrike" cap="none" normalizeH="0" baseline="0" dirty="0" smtClean="0">
                <a:ln>
                  <a:noFill/>
                </a:ln>
                <a:solidFill>
                  <a:srgbClr val="000000"/>
                </a:solidFill>
                <a:effectLst/>
                <a:latin typeface="Calibri" panose="020F0502020204030204" pitchFamily="34" charset="0"/>
              </a:rPr>
              <a:t>NEI til IP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nb-NO" altLang="nb-NO" sz="14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400" b="0" i="0" u="none" strike="noStrike" cap="none" normalizeH="0" baseline="0" dirty="0" smtClean="0">
                <a:ln>
                  <a:noFill/>
                </a:ln>
                <a:solidFill>
                  <a:srgbClr val="000000"/>
                </a:solidFill>
                <a:effectLst/>
                <a:latin typeface="Calibri" panose="020F0502020204030204" pitchFamily="34" charset="0"/>
              </a:rPr>
              <a:t>Dokument i journal</a:t>
            </a:r>
            <a:endParaRPr kumimoji="0" lang="nb-NO" altLang="nb-NO" sz="1400" b="0" i="0" u="none" strike="noStrike" cap="none" normalizeH="0" baseline="0" dirty="0" smtClean="0">
              <a:ln>
                <a:noFill/>
              </a:ln>
              <a:solidFill>
                <a:schemeClr val="tx1"/>
              </a:solidFill>
              <a:effectLst/>
              <a:latin typeface="Arial" panose="020B0604020202020204" pitchFamily="34" charset="0"/>
            </a:endParaRPr>
          </a:p>
        </p:txBody>
      </p:sp>
      <p:sp>
        <p:nvSpPr>
          <p:cNvPr id="11" name="Rectangle 11"/>
          <p:cNvSpPr>
            <a:spLocks noChangeArrowheads="1"/>
          </p:cNvSpPr>
          <p:nvPr/>
        </p:nvSpPr>
        <p:spPr bwMode="auto">
          <a:xfrm>
            <a:off x="7753276" y="4764107"/>
            <a:ext cx="3016324" cy="1177216"/>
          </a:xfrm>
          <a:prstGeom prst="rect">
            <a:avLst/>
          </a:prstGeom>
          <a:solidFill>
            <a:schemeClr val="accent6">
              <a:lumMod val="20000"/>
              <a:lumOff val="80000"/>
            </a:schemeClr>
          </a:solidFill>
          <a:ln w="25400" algn="ctr">
            <a:solidFill>
              <a:srgbClr val="000000"/>
            </a:solidFill>
            <a:miter lim="800000"/>
            <a:headEnd/>
            <a:tailEnd/>
          </a:ln>
          <a:effectLs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400" b="1" i="0" u="none" strike="noStrike" cap="none" normalizeH="0" baseline="0" dirty="0" smtClean="0">
                <a:ln>
                  <a:noFill/>
                </a:ln>
                <a:solidFill>
                  <a:srgbClr val="000000"/>
                </a:solidFill>
                <a:effectLst/>
                <a:latin typeface="Calibri" panose="020F0502020204030204" pitchFamily="34" charset="0"/>
              </a:rPr>
              <a:t>JA til IP</a:t>
            </a:r>
          </a:p>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400" b="0" i="0" u="none" strike="noStrike" cap="none" normalizeH="0" baseline="0" dirty="0" err="1" smtClean="0">
                <a:ln>
                  <a:noFill/>
                </a:ln>
                <a:solidFill>
                  <a:srgbClr val="000000"/>
                </a:solidFill>
                <a:effectLst/>
                <a:latin typeface="Calibri" panose="020F0502020204030204" pitchFamily="34" charset="0"/>
              </a:rPr>
              <a:t>Samtykkeerlæring</a:t>
            </a:r>
            <a:endParaRPr kumimoji="0" lang="nb-NO" altLang="nb-NO" sz="14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400" b="0" i="0" u="none" strike="noStrike" cap="none" normalizeH="0" baseline="0" dirty="0" smtClean="0">
                <a:ln>
                  <a:noFill/>
                </a:ln>
                <a:solidFill>
                  <a:srgbClr val="000000"/>
                </a:solidFill>
                <a:effectLst/>
                <a:latin typeface="Calibri" panose="020F0502020204030204" pitchFamily="34" charset="0"/>
              </a:rPr>
              <a:t>Utarbeides i samarbeid med bruker</a:t>
            </a:r>
            <a:endParaRPr kumimoji="0" lang="nb-NO" altLang="nb-NO" sz="1400" b="0" i="0" u="none" strike="noStrike" cap="none" normalizeH="0" baseline="0" dirty="0" smtClean="0">
              <a:ln>
                <a:noFill/>
              </a:ln>
              <a:solidFill>
                <a:schemeClr val="tx1"/>
              </a:solidFill>
              <a:effectLst/>
              <a:latin typeface="Arial" panose="020B0604020202020204" pitchFamily="34" charset="0"/>
            </a:endParaRPr>
          </a:p>
        </p:txBody>
      </p:sp>
      <p:sp>
        <p:nvSpPr>
          <p:cNvPr id="12" name="Oval 12"/>
          <p:cNvSpPr>
            <a:spLocks noChangeArrowheads="1"/>
          </p:cNvSpPr>
          <p:nvPr/>
        </p:nvSpPr>
        <p:spPr bwMode="auto">
          <a:xfrm>
            <a:off x="5342593" y="5941323"/>
            <a:ext cx="2104687" cy="699981"/>
          </a:xfrm>
          <a:prstGeom prst="ellipse">
            <a:avLst/>
          </a:prstGeom>
          <a:solidFill>
            <a:schemeClr val="accent6">
              <a:lumMod val="20000"/>
              <a:lumOff val="80000"/>
            </a:schemeClr>
          </a:solidFill>
          <a:ln w="25400" algn="ctr">
            <a:solidFill>
              <a:srgbClr val="000000"/>
            </a:solidFill>
            <a:round/>
            <a:headEnd/>
            <a:tailEnd/>
          </a:ln>
          <a:effectLs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400" b="0" i="0" u="none" strike="noStrike" cap="none" normalizeH="0" baseline="0" dirty="0" smtClean="0">
                <a:ln>
                  <a:noFill/>
                </a:ln>
                <a:solidFill>
                  <a:srgbClr val="000000"/>
                </a:solidFill>
                <a:effectLst/>
                <a:latin typeface="Calibri" panose="020F0502020204030204" pitchFamily="34" charset="0"/>
              </a:rPr>
              <a:t>Ansvarsgruppe</a:t>
            </a:r>
            <a:endParaRPr kumimoji="0" lang="nb-NO" altLang="nb-NO" sz="1400" b="0" i="0" u="none" strike="noStrike" cap="none" normalizeH="0" baseline="0" dirty="0" smtClean="0">
              <a:ln>
                <a:noFill/>
              </a:ln>
              <a:solidFill>
                <a:schemeClr val="tx1"/>
              </a:solidFill>
              <a:effectLst/>
              <a:latin typeface="Arial" panose="020B0604020202020204" pitchFamily="34" charset="0"/>
            </a:endParaRPr>
          </a:p>
        </p:txBody>
      </p:sp>
      <p:sp>
        <p:nvSpPr>
          <p:cNvPr id="13" name="Rectangle 13"/>
          <p:cNvSpPr>
            <a:spLocks noChangeArrowheads="1"/>
          </p:cNvSpPr>
          <p:nvPr/>
        </p:nvSpPr>
        <p:spPr bwMode="auto">
          <a:xfrm>
            <a:off x="4303018" y="3652983"/>
            <a:ext cx="4054173" cy="646965"/>
          </a:xfrm>
          <a:prstGeom prst="rect">
            <a:avLst/>
          </a:prstGeom>
          <a:solidFill>
            <a:schemeClr val="bg2"/>
          </a:solidFill>
          <a:ln w="25400" algn="ctr">
            <a:solidFill>
              <a:srgbClr val="000000"/>
            </a:solidFill>
            <a:miter lim="800000"/>
            <a:headEnd/>
            <a:tailEnd/>
          </a:ln>
          <a:effectLs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1400" b="0" i="0" u="none" strike="noStrike" cap="none" normalizeH="0" baseline="0" dirty="0" smtClean="0">
                <a:ln>
                  <a:noFill/>
                </a:ln>
                <a:solidFill>
                  <a:srgbClr val="000000"/>
                </a:solidFill>
                <a:effectLst/>
                <a:latin typeface="Calibri" panose="020F0502020204030204" pitchFamily="34" charset="0"/>
              </a:rPr>
              <a:t>Avklare forventninger, bli </a:t>
            </a:r>
            <a:r>
              <a:rPr kumimoji="0" lang="nb-NO" altLang="nb-NO" sz="1400" b="0" i="1" u="none" strike="noStrike" cap="none" normalizeH="0" baseline="0" dirty="0" smtClean="0">
                <a:ln>
                  <a:noFill/>
                </a:ln>
                <a:solidFill>
                  <a:srgbClr val="000000"/>
                </a:solidFill>
                <a:effectLst/>
                <a:latin typeface="Calibri" panose="020F0502020204030204" pitchFamily="34" charset="0"/>
              </a:rPr>
              <a:t>litt kjent. Koordinator informerer om retten til Individuell plan </a:t>
            </a:r>
            <a:r>
              <a:rPr kumimoji="0" lang="nb-NO" altLang="nb-NO" sz="1400" b="0" i="0" u="none" strike="noStrike" cap="none" normalizeH="0" baseline="0" dirty="0" smtClean="0">
                <a:ln>
                  <a:noFill/>
                </a:ln>
                <a:solidFill>
                  <a:srgbClr val="000000"/>
                </a:solidFill>
                <a:effectLst/>
                <a:latin typeface="Calibri" panose="020F0502020204030204" pitchFamily="34" charset="0"/>
              </a:rPr>
              <a:t>(IP)</a:t>
            </a:r>
            <a:endParaRPr kumimoji="0" lang="nb-NO" altLang="nb-NO" sz="1400" b="0" i="0" u="none" strike="noStrike" cap="none" normalizeH="0" baseline="0" dirty="0" smtClean="0">
              <a:ln>
                <a:noFill/>
              </a:ln>
              <a:solidFill>
                <a:schemeClr val="tx1"/>
              </a:solidFill>
              <a:effectLst/>
              <a:latin typeface="Arial" panose="020B0604020202020204" pitchFamily="34" charset="0"/>
            </a:endParaRPr>
          </a:p>
        </p:txBody>
      </p:sp>
      <p:sp>
        <p:nvSpPr>
          <p:cNvPr id="14" name="AutoShape 14"/>
          <p:cNvSpPr>
            <a:spLocks noChangeArrowheads="1"/>
          </p:cNvSpPr>
          <p:nvPr/>
        </p:nvSpPr>
        <p:spPr bwMode="auto">
          <a:xfrm>
            <a:off x="6215474" y="3118166"/>
            <a:ext cx="460051" cy="492249"/>
          </a:xfrm>
          <a:prstGeom prst="downArrow">
            <a:avLst>
              <a:gd name="adj1" fmla="val 50000"/>
              <a:gd name="adj2" fmla="val 25000"/>
            </a:avLst>
          </a:prstGeom>
          <a:solidFill>
            <a:schemeClr val="accent2">
              <a:lumMod val="40000"/>
              <a:lumOff val="60000"/>
            </a:schemeClr>
          </a:solidFill>
          <a:ln w="25400" algn="ctr">
            <a:solidFill>
              <a:srgbClr val="000000"/>
            </a:solidFill>
            <a:miter lim="800000"/>
            <a:headEnd/>
            <a:tailEnd/>
          </a:ln>
          <a:effectLst/>
          <a:extLst/>
        </p:spPr>
        <p:txBody>
          <a:bodyPr vert="eaVert" wrap="square" lIns="36576" tIns="36576" rIns="36576" bIns="36576" numCol="1" anchor="t" anchorCtr="0" compatLnSpc="1">
            <a:prstTxWarp prst="textNoShape">
              <a:avLst/>
            </a:prstTxWarp>
          </a:bodyPr>
          <a:lstStyle/>
          <a:p>
            <a:endParaRPr lang="nb-NO"/>
          </a:p>
        </p:txBody>
      </p:sp>
      <p:sp>
        <p:nvSpPr>
          <p:cNvPr id="16" name="TekstSylinder 15"/>
          <p:cNvSpPr txBox="1"/>
          <p:nvPr/>
        </p:nvSpPr>
        <p:spPr>
          <a:xfrm>
            <a:off x="737937" y="387149"/>
            <a:ext cx="11004884" cy="400110"/>
          </a:xfrm>
          <a:prstGeom prst="rect">
            <a:avLst/>
          </a:prstGeom>
          <a:noFill/>
        </p:spPr>
        <p:txBody>
          <a:bodyPr wrap="square" rtlCol="0">
            <a:spAutoFit/>
          </a:bodyPr>
          <a:lstStyle/>
          <a:p>
            <a:r>
              <a:rPr lang="nb-NO" sz="2000" dirty="0" smtClean="0">
                <a:solidFill>
                  <a:schemeClr val="accent2">
                    <a:lumMod val="60000"/>
                    <a:lumOff val="40000"/>
                  </a:schemeClr>
                </a:solidFill>
              </a:rPr>
              <a:t>FORLØP 1. fra henvendelse om å få oppnevnt koordinator til opprettelse av ansvarsgruppe</a:t>
            </a:r>
            <a:endParaRPr lang="nb-NO" sz="2000" dirty="0">
              <a:solidFill>
                <a:schemeClr val="accent2">
                  <a:lumMod val="60000"/>
                  <a:lumOff val="40000"/>
                </a:schemeClr>
              </a:solidFill>
            </a:endParaRPr>
          </a:p>
        </p:txBody>
      </p:sp>
      <p:sp>
        <p:nvSpPr>
          <p:cNvPr id="17" name="Pil i fire retninger 16"/>
          <p:cNvSpPr/>
          <p:nvPr/>
        </p:nvSpPr>
        <p:spPr>
          <a:xfrm>
            <a:off x="5557861" y="4389431"/>
            <a:ext cx="1775274" cy="1249713"/>
          </a:xfrm>
          <a:prstGeom prst="quad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9" name="Plassholder for bunntekst 8"/>
          <p:cNvSpPr>
            <a:spLocks noGrp="1"/>
          </p:cNvSpPr>
          <p:nvPr>
            <p:ph type="ftr" sz="quarter" idx="11"/>
          </p:nvPr>
        </p:nvSpPr>
        <p:spPr/>
        <p:txBody>
          <a:bodyPr/>
          <a:lstStyle/>
          <a:p>
            <a:r>
              <a:rPr lang="nb-NO" smtClean="0"/>
              <a:t>Barn og familie Oppstartkoordinatorer 02.11.2018</a:t>
            </a:r>
            <a:endParaRPr lang="nb-NO"/>
          </a:p>
        </p:txBody>
      </p:sp>
    </p:spTree>
    <p:extLst>
      <p:ext uri="{BB962C8B-B14F-4D97-AF65-F5344CB8AC3E}">
        <p14:creationId xmlns:p14="http://schemas.microsoft.com/office/powerpoint/2010/main" val="4269286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98500" y="410369"/>
            <a:ext cx="10401300" cy="440531"/>
          </a:xfrm>
        </p:spPr>
        <p:txBody>
          <a:bodyPr>
            <a:normAutofit fontScale="90000"/>
          </a:bodyPr>
          <a:lstStyle/>
          <a:p>
            <a:r>
              <a:rPr lang="nb-NO" dirty="0" smtClean="0"/>
              <a:t>Forløpsrutiner vi tester ut:</a:t>
            </a:r>
            <a:endParaRPr lang="nb-NO" dirty="0"/>
          </a:p>
        </p:txBody>
      </p:sp>
      <p:grpSp>
        <p:nvGrpSpPr>
          <p:cNvPr id="3" name="Gruppe 2"/>
          <p:cNvGrpSpPr/>
          <p:nvPr/>
        </p:nvGrpSpPr>
        <p:grpSpPr>
          <a:xfrm>
            <a:off x="57150" y="919726"/>
            <a:ext cx="11684000" cy="6413500"/>
            <a:chOff x="220940" y="1041400"/>
            <a:chExt cx="11684000" cy="6413500"/>
          </a:xfrm>
        </p:grpSpPr>
        <p:sp>
          <p:nvSpPr>
            <p:cNvPr id="4" name="Rektangel 3"/>
            <p:cNvSpPr/>
            <p:nvPr/>
          </p:nvSpPr>
          <p:spPr>
            <a:xfrm>
              <a:off x="220940" y="1041400"/>
              <a:ext cx="11684000" cy="64135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5">
                  <a:lumMod val="20000"/>
                  <a:lumOff val="80000"/>
                </a:schemeClr>
              </a:solidFill>
            </a:ln>
          </p:spPr>
          <p:txBody>
            <a:bodyPr/>
            <a:lstStyle/>
            <a:p>
              <a:endParaRPr lang="nb-NO" dirty="0"/>
            </a:p>
          </p:txBody>
        </p:sp>
        <p:sp>
          <p:nvSpPr>
            <p:cNvPr id="5" name="Frihåndsform 4"/>
            <p:cNvSpPr/>
            <p:nvPr/>
          </p:nvSpPr>
          <p:spPr>
            <a:xfrm>
              <a:off x="642740" y="1099005"/>
              <a:ext cx="1616557" cy="1240542"/>
            </a:xfrm>
            <a:custGeom>
              <a:avLst/>
              <a:gdLst>
                <a:gd name="connsiteX0" fmla="*/ 0 w 1040291"/>
                <a:gd name="connsiteY0" fmla="*/ 0 h 1157976"/>
                <a:gd name="connsiteX1" fmla="*/ 520146 w 1040291"/>
                <a:gd name="connsiteY1" fmla="*/ 0 h 1157976"/>
                <a:gd name="connsiteX2" fmla="*/ 1040291 w 1040291"/>
                <a:gd name="connsiteY2" fmla="*/ 578988 h 1157976"/>
                <a:gd name="connsiteX3" fmla="*/ 520146 w 1040291"/>
                <a:gd name="connsiteY3" fmla="*/ 1157976 h 1157976"/>
                <a:gd name="connsiteX4" fmla="*/ 0 w 1040291"/>
                <a:gd name="connsiteY4" fmla="*/ 1157976 h 1157976"/>
                <a:gd name="connsiteX5" fmla="*/ 520146 w 1040291"/>
                <a:gd name="connsiteY5" fmla="*/ 578988 h 1157976"/>
                <a:gd name="connsiteX6" fmla="*/ 0 w 1040291"/>
                <a:gd name="connsiteY6" fmla="*/ 0 h 1157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0291" h="1157976">
                  <a:moveTo>
                    <a:pt x="1040291" y="1"/>
                  </a:moveTo>
                  <a:lnTo>
                    <a:pt x="1040291" y="578989"/>
                  </a:lnTo>
                  <a:lnTo>
                    <a:pt x="520146" y="1157975"/>
                  </a:lnTo>
                  <a:lnTo>
                    <a:pt x="0" y="578989"/>
                  </a:lnTo>
                  <a:lnTo>
                    <a:pt x="0" y="1"/>
                  </a:lnTo>
                  <a:lnTo>
                    <a:pt x="520146" y="578989"/>
                  </a:lnTo>
                  <a:lnTo>
                    <a:pt x="1040291" y="1"/>
                  </a:lnTo>
                  <a:close/>
                </a:path>
              </a:pathLst>
            </a:custGeom>
            <a:solidFill>
              <a:schemeClr val="accent2">
                <a:lumMod val="20000"/>
                <a:lumOff val="80000"/>
              </a:schemeClr>
            </a:solidFill>
            <a:ln>
              <a:solidFill>
                <a:schemeClr val="accent5">
                  <a:lumMod val="20000"/>
                  <a:lumOff val="80000"/>
                </a:schemeClr>
              </a:solidFill>
            </a:ln>
          </p:spPr>
          <p:style>
            <a:lnRef idx="2">
              <a:schemeClr val="accent2">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6351" tIns="6350" rIns="6350" bIns="6351" numCol="1" spcCol="1270" anchor="ctr" anchorCtr="0">
              <a:noAutofit/>
            </a:bodyPr>
            <a:lstStyle/>
            <a:p>
              <a:pPr lvl="0" algn="ctr" defTabSz="444500">
                <a:lnSpc>
                  <a:spcPct val="90000"/>
                </a:lnSpc>
                <a:spcBef>
                  <a:spcPct val="0"/>
                </a:spcBef>
                <a:spcAft>
                  <a:spcPct val="35000"/>
                </a:spcAft>
              </a:pPr>
              <a:r>
                <a:rPr lang="nb-NO" sz="1000" b="1" kern="1200" dirty="0">
                  <a:solidFill>
                    <a:schemeClr val="tx1"/>
                  </a:solidFill>
                </a:rPr>
                <a:t>Tildelt </a:t>
              </a:r>
              <a:r>
                <a:rPr lang="nb-NO" sz="1000" b="1" kern="1200" dirty="0"/>
                <a:t> </a:t>
              </a:r>
              <a:r>
                <a:rPr lang="nb-NO" sz="1000" b="1" kern="1200" baseline="0" dirty="0">
                  <a:solidFill>
                    <a:schemeClr val="tx1"/>
                  </a:solidFill>
                </a:rPr>
                <a:t>koordinator</a:t>
              </a:r>
            </a:p>
          </p:txBody>
        </p:sp>
        <p:sp>
          <p:nvSpPr>
            <p:cNvPr id="7" name="Frihåndsform 6"/>
            <p:cNvSpPr/>
            <p:nvPr/>
          </p:nvSpPr>
          <p:spPr>
            <a:xfrm>
              <a:off x="2362561" y="1099004"/>
              <a:ext cx="8881902" cy="925992"/>
            </a:xfrm>
            <a:custGeom>
              <a:avLst/>
              <a:gdLst>
                <a:gd name="connsiteX0" fmla="*/ 153730 w 922359"/>
                <a:gd name="connsiteY0" fmla="*/ 0 h 4129560"/>
                <a:gd name="connsiteX1" fmla="*/ 768629 w 922359"/>
                <a:gd name="connsiteY1" fmla="*/ 0 h 4129560"/>
                <a:gd name="connsiteX2" fmla="*/ 922359 w 922359"/>
                <a:gd name="connsiteY2" fmla="*/ 153730 h 4129560"/>
                <a:gd name="connsiteX3" fmla="*/ 922359 w 922359"/>
                <a:gd name="connsiteY3" fmla="*/ 4129560 h 4129560"/>
                <a:gd name="connsiteX4" fmla="*/ 922359 w 922359"/>
                <a:gd name="connsiteY4" fmla="*/ 4129560 h 4129560"/>
                <a:gd name="connsiteX5" fmla="*/ 0 w 922359"/>
                <a:gd name="connsiteY5" fmla="*/ 4129560 h 4129560"/>
                <a:gd name="connsiteX6" fmla="*/ 0 w 922359"/>
                <a:gd name="connsiteY6" fmla="*/ 4129560 h 4129560"/>
                <a:gd name="connsiteX7" fmla="*/ 0 w 922359"/>
                <a:gd name="connsiteY7" fmla="*/ 153730 h 4129560"/>
                <a:gd name="connsiteX8" fmla="*/ 153730 w 922359"/>
                <a:gd name="connsiteY8" fmla="*/ 0 h 4129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2359" h="4129560">
                  <a:moveTo>
                    <a:pt x="922359" y="688277"/>
                  </a:moveTo>
                  <a:lnTo>
                    <a:pt x="922359" y="3441283"/>
                  </a:lnTo>
                  <a:cubicBezTo>
                    <a:pt x="922359" y="3821408"/>
                    <a:pt x="906986" y="4129558"/>
                    <a:pt x="888022" y="4129558"/>
                  </a:cubicBezTo>
                  <a:lnTo>
                    <a:pt x="0" y="4129558"/>
                  </a:lnTo>
                  <a:lnTo>
                    <a:pt x="0" y="4129558"/>
                  </a:lnTo>
                  <a:lnTo>
                    <a:pt x="0" y="2"/>
                  </a:lnTo>
                  <a:lnTo>
                    <a:pt x="0" y="2"/>
                  </a:lnTo>
                  <a:lnTo>
                    <a:pt x="888022" y="2"/>
                  </a:lnTo>
                  <a:cubicBezTo>
                    <a:pt x="906986" y="2"/>
                    <a:pt x="922359" y="308152"/>
                    <a:pt x="922359" y="688277"/>
                  </a:cubicBezTo>
                  <a:close/>
                </a:path>
              </a:pathLst>
            </a:custGeom>
            <a:pattFill prst="pct5">
              <a:fgClr>
                <a:schemeClr val="lt1">
                  <a:hueOff val="0"/>
                  <a:satOff val="0"/>
                  <a:lumOff val="0"/>
                </a:schemeClr>
              </a:fgClr>
              <a:bgClr>
                <a:schemeClr val="bg1"/>
              </a:bgClr>
            </a:pattFill>
            <a:ln>
              <a:solidFill>
                <a:schemeClr val="accent5">
                  <a:lumMod val="20000"/>
                  <a:lumOff val="80000"/>
                </a:schemeClr>
              </a:solidFill>
            </a:ln>
          </p:spPr>
          <p:style>
            <a:lnRef idx="2">
              <a:schemeClr val="accent2">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121" tIns="51376" rIns="51376" bIns="51377" numCol="1" spcCol="1270" anchor="ctr" anchorCtr="0">
              <a:noAutofit/>
            </a:bodyPr>
            <a:lstStyle/>
            <a:p>
              <a:pPr marL="57150" lvl="1" indent="-57150" algn="l" defTabSz="444500">
                <a:lnSpc>
                  <a:spcPct val="90000"/>
                </a:lnSpc>
                <a:spcBef>
                  <a:spcPct val="0"/>
                </a:spcBef>
                <a:spcAft>
                  <a:spcPct val="15000"/>
                </a:spcAft>
                <a:buChar char="••"/>
              </a:pPr>
              <a:r>
                <a:rPr lang="nb-NO" sz="1000" kern="1200" dirty="0"/>
                <a:t>Tildelt koordinator tar kontakt </a:t>
              </a:r>
              <a:r>
                <a:rPr lang="nb-NO" sz="1000" kern="1200" dirty="0" smtClean="0"/>
                <a:t>med deg innenfor fristen.</a:t>
              </a:r>
            </a:p>
            <a:p>
              <a:pPr marL="57150" lvl="1" indent="-57150" algn="l" defTabSz="444500">
                <a:lnSpc>
                  <a:spcPct val="90000"/>
                </a:lnSpc>
                <a:spcBef>
                  <a:spcPct val="0"/>
                </a:spcBef>
                <a:spcAft>
                  <a:spcPct val="15000"/>
                </a:spcAft>
                <a:buChar char="••"/>
              </a:pPr>
              <a:r>
                <a:rPr lang="nb-NO" sz="1000" kern="1200" dirty="0" smtClean="0"/>
                <a:t>Vi avtaler første møte. </a:t>
              </a:r>
            </a:p>
            <a:p>
              <a:pPr marL="57150" lvl="1" indent="-57150" algn="l" defTabSz="444500">
                <a:lnSpc>
                  <a:spcPct val="90000"/>
                </a:lnSpc>
                <a:spcBef>
                  <a:spcPct val="0"/>
                </a:spcBef>
                <a:spcAft>
                  <a:spcPct val="15000"/>
                </a:spcAft>
                <a:buChar char="••"/>
              </a:pPr>
              <a:r>
                <a:rPr lang="nb-NO" sz="1000" kern="1200" dirty="0" smtClean="0"/>
                <a:t>Du får tilbud om besøk av koordinator hjemme hos deg eller ved kontoret til koordinator.</a:t>
              </a:r>
            </a:p>
            <a:p>
              <a:pPr marL="0" lvl="1" algn="l" defTabSz="444500">
                <a:lnSpc>
                  <a:spcPct val="90000"/>
                </a:lnSpc>
                <a:spcBef>
                  <a:spcPct val="0"/>
                </a:spcBef>
                <a:spcAft>
                  <a:spcPct val="15000"/>
                </a:spcAft>
              </a:pPr>
              <a:endParaRPr lang="nb-NO" sz="1000" kern="1200" dirty="0"/>
            </a:p>
          </p:txBody>
        </p:sp>
        <p:sp>
          <p:nvSpPr>
            <p:cNvPr id="8" name="Frihåndsform 7"/>
            <p:cNvSpPr/>
            <p:nvPr/>
          </p:nvSpPr>
          <p:spPr>
            <a:xfrm>
              <a:off x="652134" y="2077668"/>
              <a:ext cx="1616557" cy="1627804"/>
            </a:xfrm>
            <a:custGeom>
              <a:avLst/>
              <a:gdLst>
                <a:gd name="connsiteX0" fmla="*/ 0 w 1423204"/>
                <a:gd name="connsiteY0" fmla="*/ 0 h 1180609"/>
                <a:gd name="connsiteX1" fmla="*/ 832900 w 1423204"/>
                <a:gd name="connsiteY1" fmla="*/ 0 h 1180609"/>
                <a:gd name="connsiteX2" fmla="*/ 1423204 w 1423204"/>
                <a:gd name="connsiteY2" fmla="*/ 590305 h 1180609"/>
                <a:gd name="connsiteX3" fmla="*/ 832900 w 1423204"/>
                <a:gd name="connsiteY3" fmla="*/ 1180609 h 1180609"/>
                <a:gd name="connsiteX4" fmla="*/ 0 w 1423204"/>
                <a:gd name="connsiteY4" fmla="*/ 1180609 h 1180609"/>
                <a:gd name="connsiteX5" fmla="*/ 590305 w 1423204"/>
                <a:gd name="connsiteY5" fmla="*/ 590305 h 1180609"/>
                <a:gd name="connsiteX6" fmla="*/ 0 w 1423204"/>
                <a:gd name="connsiteY6" fmla="*/ 0 h 1180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3204" h="1180609">
                  <a:moveTo>
                    <a:pt x="1423203" y="0"/>
                  </a:moveTo>
                  <a:lnTo>
                    <a:pt x="1423203" y="690926"/>
                  </a:lnTo>
                  <a:lnTo>
                    <a:pt x="711601" y="1180609"/>
                  </a:lnTo>
                  <a:lnTo>
                    <a:pt x="1" y="690926"/>
                  </a:lnTo>
                  <a:lnTo>
                    <a:pt x="1" y="0"/>
                  </a:lnTo>
                  <a:lnTo>
                    <a:pt x="711601" y="489683"/>
                  </a:lnTo>
                  <a:lnTo>
                    <a:pt x="1423203" y="0"/>
                  </a:lnTo>
                  <a:close/>
                </a:path>
              </a:pathLst>
            </a:custGeom>
            <a:solidFill>
              <a:schemeClr val="bg2">
                <a:lumMod val="90000"/>
              </a:schemeClr>
            </a:solidFill>
            <a:ln>
              <a:solidFill>
                <a:schemeClr val="accent5">
                  <a:lumMod val="20000"/>
                  <a:lumOff val="80000"/>
                </a:schemeClr>
              </a:solid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spcFirstLastPara="0" vert="horz" wrap="square" lIns="6351" tIns="596656" rIns="6350" bIns="596654" numCol="1" spcCol="1270" anchor="ctr" anchorCtr="0">
              <a:noAutofit/>
            </a:bodyPr>
            <a:lstStyle/>
            <a:p>
              <a:pPr lvl="0" algn="ctr" defTabSz="444500">
                <a:lnSpc>
                  <a:spcPct val="90000"/>
                </a:lnSpc>
                <a:spcBef>
                  <a:spcPct val="0"/>
                </a:spcBef>
                <a:spcAft>
                  <a:spcPct val="35000"/>
                </a:spcAft>
              </a:pPr>
              <a:r>
                <a:rPr lang="nb-NO" sz="1000" b="1" kern="1200" dirty="0" smtClean="0">
                  <a:solidFill>
                    <a:schemeClr val="tx1"/>
                  </a:solidFill>
                </a:rPr>
                <a:t>Kartlegging</a:t>
              </a:r>
            </a:p>
            <a:p>
              <a:pPr lvl="0" algn="ctr" defTabSz="444500">
                <a:lnSpc>
                  <a:spcPct val="90000"/>
                </a:lnSpc>
                <a:spcBef>
                  <a:spcPct val="0"/>
                </a:spcBef>
                <a:spcAft>
                  <a:spcPct val="35000"/>
                </a:spcAft>
              </a:pPr>
              <a:r>
                <a:rPr lang="nb-NO" sz="1000" b="1" dirty="0" smtClean="0">
                  <a:solidFill>
                    <a:schemeClr val="tx1"/>
                  </a:solidFill>
                </a:rPr>
                <a:t>Antall møter etter behov</a:t>
              </a:r>
              <a:r>
                <a:rPr lang="nb-NO" sz="1000" kern="1200" dirty="0" smtClean="0"/>
                <a:t>.</a:t>
              </a:r>
              <a:endParaRPr lang="nb-NO" sz="1000" kern="1200" dirty="0"/>
            </a:p>
          </p:txBody>
        </p:sp>
        <p:sp>
          <p:nvSpPr>
            <p:cNvPr id="9" name="Frihåndsform 8"/>
            <p:cNvSpPr/>
            <p:nvPr/>
          </p:nvSpPr>
          <p:spPr>
            <a:xfrm>
              <a:off x="2363947" y="2131351"/>
              <a:ext cx="8881902" cy="1882874"/>
            </a:xfrm>
            <a:custGeom>
              <a:avLst/>
              <a:gdLst>
                <a:gd name="connsiteX0" fmla="*/ 325056 w 1950296"/>
                <a:gd name="connsiteY0" fmla="*/ 0 h 8899891"/>
                <a:gd name="connsiteX1" fmla="*/ 1625240 w 1950296"/>
                <a:gd name="connsiteY1" fmla="*/ 0 h 8899891"/>
                <a:gd name="connsiteX2" fmla="*/ 1950296 w 1950296"/>
                <a:gd name="connsiteY2" fmla="*/ 325056 h 8899891"/>
                <a:gd name="connsiteX3" fmla="*/ 1950296 w 1950296"/>
                <a:gd name="connsiteY3" fmla="*/ 8899891 h 8899891"/>
                <a:gd name="connsiteX4" fmla="*/ 1950296 w 1950296"/>
                <a:gd name="connsiteY4" fmla="*/ 8899891 h 8899891"/>
                <a:gd name="connsiteX5" fmla="*/ 0 w 1950296"/>
                <a:gd name="connsiteY5" fmla="*/ 8899891 h 8899891"/>
                <a:gd name="connsiteX6" fmla="*/ 0 w 1950296"/>
                <a:gd name="connsiteY6" fmla="*/ 8899891 h 8899891"/>
                <a:gd name="connsiteX7" fmla="*/ 0 w 1950296"/>
                <a:gd name="connsiteY7" fmla="*/ 325056 h 8899891"/>
                <a:gd name="connsiteX8" fmla="*/ 325056 w 1950296"/>
                <a:gd name="connsiteY8" fmla="*/ 0 h 8899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50296" h="8899891">
                  <a:moveTo>
                    <a:pt x="1950296" y="1483347"/>
                  </a:moveTo>
                  <a:lnTo>
                    <a:pt x="1950296" y="7416544"/>
                  </a:lnTo>
                  <a:cubicBezTo>
                    <a:pt x="1950296" y="8235770"/>
                    <a:pt x="1918404" y="8899889"/>
                    <a:pt x="1879064" y="8899889"/>
                  </a:cubicBezTo>
                  <a:lnTo>
                    <a:pt x="0" y="8899889"/>
                  </a:lnTo>
                  <a:lnTo>
                    <a:pt x="0" y="8899889"/>
                  </a:lnTo>
                  <a:lnTo>
                    <a:pt x="0" y="2"/>
                  </a:lnTo>
                  <a:lnTo>
                    <a:pt x="0" y="2"/>
                  </a:lnTo>
                  <a:lnTo>
                    <a:pt x="1879064" y="2"/>
                  </a:lnTo>
                  <a:cubicBezTo>
                    <a:pt x="1918404" y="2"/>
                    <a:pt x="1950296" y="664121"/>
                    <a:pt x="1950296" y="1483347"/>
                  </a:cubicBezTo>
                  <a:close/>
                </a:path>
              </a:pathLst>
            </a:custGeom>
            <a:ln>
              <a:solidFill>
                <a:schemeClr val="accent5">
                  <a:lumMod val="20000"/>
                  <a:lumOff val="80000"/>
                </a:schemeClr>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121" tIns="101556" rIns="101556" bIns="101557" numCol="1" spcCol="1270" anchor="ctr" anchorCtr="0">
              <a:noAutofit/>
            </a:bodyPr>
            <a:lstStyle/>
            <a:p>
              <a:pPr marL="57150" lvl="1" indent="-57150" algn="l" defTabSz="444500">
                <a:lnSpc>
                  <a:spcPct val="90000"/>
                </a:lnSpc>
                <a:spcBef>
                  <a:spcPct val="0"/>
                </a:spcBef>
                <a:spcAft>
                  <a:spcPct val="15000"/>
                </a:spcAft>
                <a:buChar char="••"/>
              </a:pPr>
              <a:r>
                <a:rPr lang="nb-NO" sz="1000" kern="1200" dirty="0"/>
                <a:t>Du og koordinator </a:t>
              </a:r>
              <a:r>
                <a:rPr lang="nb-NO" sz="1000" kern="1200" dirty="0" smtClean="0"/>
                <a:t>blir kjent.</a:t>
              </a:r>
              <a:endParaRPr lang="nb-NO" sz="1000" kern="1200" dirty="0"/>
            </a:p>
            <a:p>
              <a:pPr marL="57150" lvl="1" indent="-57150" algn="l" defTabSz="444500">
                <a:lnSpc>
                  <a:spcPct val="90000"/>
                </a:lnSpc>
                <a:spcBef>
                  <a:spcPct val="0"/>
                </a:spcBef>
                <a:spcAft>
                  <a:spcPct val="15000"/>
                </a:spcAft>
                <a:buChar char="••"/>
              </a:pPr>
              <a:r>
                <a:rPr lang="nb-NO" sz="1000" kern="1200" dirty="0"/>
                <a:t>Forventningsavklaring; Hvilken rolle har koordinator i denne saken og hva skal dere få til sammen.</a:t>
              </a:r>
            </a:p>
            <a:p>
              <a:pPr marL="57150" lvl="1" indent="-57150" algn="l" defTabSz="444500">
                <a:lnSpc>
                  <a:spcPct val="90000"/>
                </a:lnSpc>
                <a:spcBef>
                  <a:spcPct val="0"/>
                </a:spcBef>
                <a:spcAft>
                  <a:spcPct val="15000"/>
                </a:spcAft>
                <a:buChar char="••"/>
              </a:pPr>
              <a:r>
                <a:rPr lang="nb-NO" sz="1000" kern="1200" dirty="0"/>
                <a:t>Kartlegge dine ressurser, interesser, ønsker, behov og  nettverk.</a:t>
              </a:r>
            </a:p>
            <a:p>
              <a:pPr marL="57150" lvl="1" indent="-57150" algn="l" defTabSz="444500">
                <a:lnSpc>
                  <a:spcPct val="90000"/>
                </a:lnSpc>
                <a:spcBef>
                  <a:spcPct val="0"/>
                </a:spcBef>
                <a:spcAft>
                  <a:spcPct val="15000"/>
                </a:spcAft>
                <a:buChar char="••"/>
              </a:pPr>
              <a:r>
                <a:rPr lang="nb-NO" sz="1000" kern="1200" dirty="0" smtClean="0"/>
                <a:t>Hvordan ser hverdagen din ut i dag?, </a:t>
              </a:r>
            </a:p>
            <a:p>
              <a:pPr marL="57150" lvl="1" indent="-57150" algn="l" defTabSz="444500">
                <a:lnSpc>
                  <a:spcPct val="90000"/>
                </a:lnSpc>
                <a:spcBef>
                  <a:spcPct val="0"/>
                </a:spcBef>
                <a:spcAft>
                  <a:spcPct val="15000"/>
                </a:spcAft>
                <a:buChar char="••"/>
              </a:pPr>
              <a:r>
                <a:rPr lang="nb-NO" sz="1000" kern="1200" dirty="0" smtClean="0"/>
                <a:t>Hvilke </a:t>
              </a:r>
              <a:r>
                <a:rPr lang="nb-NO" sz="1000" kern="1200" dirty="0"/>
                <a:t>tjenester du har hjelp av per i </a:t>
              </a:r>
              <a:r>
                <a:rPr lang="nb-NO" sz="1000" kern="1200" dirty="0" smtClean="0"/>
                <a:t>dag?</a:t>
              </a:r>
            </a:p>
            <a:p>
              <a:pPr marL="57150" lvl="1" indent="-57150" defTabSz="444500">
                <a:lnSpc>
                  <a:spcPct val="90000"/>
                </a:lnSpc>
                <a:spcBef>
                  <a:spcPct val="0"/>
                </a:spcBef>
                <a:spcAft>
                  <a:spcPct val="15000"/>
                </a:spcAft>
                <a:buFontTx/>
                <a:buChar char="••"/>
              </a:pPr>
              <a:r>
                <a:rPr lang="nb-NO" sz="1000" dirty="0" smtClean="0"/>
                <a:t>Dine mål for </a:t>
              </a:r>
              <a:r>
                <a:rPr lang="nb-NO" sz="1000" dirty="0"/>
                <a:t>fremtiden</a:t>
              </a:r>
              <a:r>
                <a:rPr lang="nb-NO" sz="1000" dirty="0" smtClean="0"/>
                <a:t>.</a:t>
              </a:r>
              <a:endParaRPr lang="nb-NO" sz="1000" kern="1200" dirty="0"/>
            </a:p>
            <a:p>
              <a:pPr marL="57150" lvl="1" indent="-57150" algn="l" defTabSz="444500">
                <a:lnSpc>
                  <a:spcPct val="90000"/>
                </a:lnSpc>
                <a:spcBef>
                  <a:spcPct val="0"/>
                </a:spcBef>
                <a:spcAft>
                  <a:spcPct val="15000"/>
                </a:spcAft>
                <a:buChar char="••"/>
              </a:pPr>
              <a:r>
                <a:rPr lang="nb-NO" sz="1000" kern="1200" dirty="0" smtClean="0"/>
                <a:t>Du og koordinator blir enige om hvem som skal være med i møter der vi tar opp hvordan vi skal arbeide for å hjelpe deg i hverdagen din.</a:t>
              </a:r>
              <a:endParaRPr lang="nb-NO" sz="1000" kern="1200" dirty="0"/>
            </a:p>
            <a:p>
              <a:pPr marL="57150" lvl="1" indent="-57150" algn="l" defTabSz="444500">
                <a:lnSpc>
                  <a:spcPct val="90000"/>
                </a:lnSpc>
                <a:spcBef>
                  <a:spcPct val="0"/>
                </a:spcBef>
                <a:spcAft>
                  <a:spcPct val="15000"/>
                </a:spcAft>
                <a:buChar char="••"/>
              </a:pPr>
              <a:r>
                <a:rPr lang="nb-NO" sz="1000" kern="1200" dirty="0" smtClean="0"/>
                <a:t>Koordinator informerer deg om at det noen ganger </a:t>
              </a:r>
              <a:r>
                <a:rPr lang="nb-NO" sz="1000" dirty="0" smtClean="0"/>
                <a:t>kan være</a:t>
              </a:r>
              <a:r>
                <a:rPr lang="nb-NO" sz="1000" kern="1200" dirty="0" smtClean="0"/>
                <a:t> behov for å ha møter for å se på hvordan vi kan hjelpe deg på best mulig måte, men at du som planeier ikke trenger å være med i selve møtet.</a:t>
              </a:r>
              <a:endParaRPr lang="nb-NO" sz="1000" kern="1200" dirty="0"/>
            </a:p>
            <a:p>
              <a:pPr marL="57150" lvl="1" indent="-57150" algn="l" defTabSz="444500">
                <a:lnSpc>
                  <a:spcPct val="90000"/>
                </a:lnSpc>
                <a:spcBef>
                  <a:spcPct val="0"/>
                </a:spcBef>
                <a:spcAft>
                  <a:spcPct val="15000"/>
                </a:spcAft>
                <a:buChar char="••"/>
              </a:pPr>
              <a:r>
                <a:rPr lang="nb-NO" sz="1000" kern="1200" dirty="0" smtClean="0"/>
                <a:t>Skal vi skrive en individuell plan? Og hva er en individuell plan?</a:t>
              </a:r>
              <a:endParaRPr lang="nb-NO" sz="1000" kern="1200" dirty="0"/>
            </a:p>
            <a:p>
              <a:pPr marL="57150" lvl="1" indent="-57150" algn="l" defTabSz="444500">
                <a:lnSpc>
                  <a:spcPct val="90000"/>
                </a:lnSpc>
                <a:spcBef>
                  <a:spcPct val="0"/>
                </a:spcBef>
                <a:spcAft>
                  <a:spcPct val="15000"/>
                </a:spcAft>
                <a:buChar char="••"/>
              </a:pPr>
              <a:r>
                <a:rPr lang="nb-NO" sz="1000" kern="1200" dirty="0"/>
                <a:t>Samtykke for fritak av taushetsplikt underskrives </a:t>
              </a:r>
              <a:r>
                <a:rPr lang="nb-NO" sz="1000" kern="1200" dirty="0" smtClean="0"/>
                <a:t>slik at koordinator kan kontakte tjenesteytere </a:t>
              </a:r>
              <a:r>
                <a:rPr lang="nb-NO" sz="1000" kern="1200" dirty="0"/>
                <a:t>som </a:t>
              </a:r>
              <a:r>
                <a:rPr lang="nb-NO" sz="1000" kern="1200" dirty="0" smtClean="0"/>
                <a:t>skal </a:t>
              </a:r>
              <a:r>
                <a:rPr lang="nb-NO" sz="1000" kern="1200" dirty="0"/>
                <a:t>hjelpe </a:t>
              </a:r>
              <a:r>
                <a:rPr lang="nb-NO" sz="1000" kern="1200" dirty="0" smtClean="0"/>
                <a:t>deg, og som koordinator skal hjelpe deg å samordne.</a:t>
              </a:r>
              <a:endParaRPr lang="nb-NO" sz="1000" kern="1200" dirty="0"/>
            </a:p>
          </p:txBody>
        </p:sp>
        <p:sp>
          <p:nvSpPr>
            <p:cNvPr id="10" name="Frihåndsform 9"/>
            <p:cNvSpPr/>
            <p:nvPr/>
          </p:nvSpPr>
          <p:spPr>
            <a:xfrm>
              <a:off x="642741" y="3967352"/>
              <a:ext cx="1521300" cy="1291472"/>
            </a:xfrm>
            <a:custGeom>
              <a:avLst/>
              <a:gdLst>
                <a:gd name="connsiteX0" fmla="*/ 0 w 705101"/>
                <a:gd name="connsiteY0" fmla="*/ 0 h 1236484"/>
                <a:gd name="connsiteX1" fmla="*/ 352551 w 705101"/>
                <a:gd name="connsiteY1" fmla="*/ 0 h 1236484"/>
                <a:gd name="connsiteX2" fmla="*/ 705101 w 705101"/>
                <a:gd name="connsiteY2" fmla="*/ 618242 h 1236484"/>
                <a:gd name="connsiteX3" fmla="*/ 352551 w 705101"/>
                <a:gd name="connsiteY3" fmla="*/ 1236484 h 1236484"/>
                <a:gd name="connsiteX4" fmla="*/ 0 w 705101"/>
                <a:gd name="connsiteY4" fmla="*/ 1236484 h 1236484"/>
                <a:gd name="connsiteX5" fmla="*/ 352551 w 705101"/>
                <a:gd name="connsiteY5" fmla="*/ 618242 h 1236484"/>
                <a:gd name="connsiteX6" fmla="*/ 0 w 705101"/>
                <a:gd name="connsiteY6" fmla="*/ 0 h 1236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5101" h="1236484">
                  <a:moveTo>
                    <a:pt x="705101" y="1"/>
                  </a:moveTo>
                  <a:lnTo>
                    <a:pt x="705101" y="618243"/>
                  </a:lnTo>
                  <a:lnTo>
                    <a:pt x="352551" y="1236483"/>
                  </a:lnTo>
                  <a:lnTo>
                    <a:pt x="0" y="618243"/>
                  </a:lnTo>
                  <a:lnTo>
                    <a:pt x="0" y="1"/>
                  </a:lnTo>
                  <a:lnTo>
                    <a:pt x="352551" y="618243"/>
                  </a:lnTo>
                  <a:lnTo>
                    <a:pt x="705101" y="1"/>
                  </a:lnTo>
                  <a:close/>
                </a:path>
              </a:pathLst>
            </a:custGeom>
            <a:solidFill>
              <a:schemeClr val="accent6">
                <a:lumMod val="20000"/>
                <a:lumOff val="80000"/>
              </a:schemeClr>
            </a:solidFill>
            <a:ln>
              <a:solidFill>
                <a:schemeClr val="accent5">
                  <a:lumMod val="20000"/>
                  <a:lumOff val="80000"/>
                </a:schemeClr>
              </a:solidFill>
            </a:ln>
          </p:spPr>
          <p:style>
            <a:lnRef idx="2">
              <a:schemeClr val="accent4">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spcFirstLastPara="0" vert="horz" wrap="square" lIns="6351" tIns="6350" rIns="6350" bIns="6351" numCol="1" spcCol="1270" anchor="ctr" anchorCtr="0">
              <a:noAutofit/>
            </a:bodyPr>
            <a:lstStyle/>
            <a:p>
              <a:pPr lvl="0" algn="ctr" defTabSz="444500">
                <a:lnSpc>
                  <a:spcPct val="90000"/>
                </a:lnSpc>
                <a:spcBef>
                  <a:spcPct val="0"/>
                </a:spcBef>
                <a:spcAft>
                  <a:spcPct val="35000"/>
                </a:spcAft>
              </a:pPr>
              <a:r>
                <a:rPr lang="nb-NO" sz="1000" b="1" kern="1200" dirty="0" smtClean="0">
                  <a:solidFill>
                    <a:schemeClr val="tx1"/>
                  </a:solidFill>
                </a:rPr>
                <a:t>Individuell plan</a:t>
              </a:r>
              <a:endParaRPr lang="nb-NO" sz="1000" b="1" kern="1200" dirty="0">
                <a:solidFill>
                  <a:schemeClr val="tx1"/>
                </a:solidFill>
              </a:endParaRPr>
            </a:p>
          </p:txBody>
        </p:sp>
        <p:sp>
          <p:nvSpPr>
            <p:cNvPr id="11" name="Frihåndsform 10"/>
            <p:cNvSpPr/>
            <p:nvPr/>
          </p:nvSpPr>
          <p:spPr>
            <a:xfrm>
              <a:off x="2362562" y="4150651"/>
              <a:ext cx="8883287" cy="1012923"/>
            </a:xfrm>
            <a:custGeom>
              <a:avLst/>
              <a:gdLst>
                <a:gd name="connsiteX0" fmla="*/ 270616 w 1623664"/>
                <a:gd name="connsiteY0" fmla="*/ 0 h 4913632"/>
                <a:gd name="connsiteX1" fmla="*/ 1353048 w 1623664"/>
                <a:gd name="connsiteY1" fmla="*/ 0 h 4913632"/>
                <a:gd name="connsiteX2" fmla="*/ 1623664 w 1623664"/>
                <a:gd name="connsiteY2" fmla="*/ 270616 h 4913632"/>
                <a:gd name="connsiteX3" fmla="*/ 1623664 w 1623664"/>
                <a:gd name="connsiteY3" fmla="*/ 4913632 h 4913632"/>
                <a:gd name="connsiteX4" fmla="*/ 1623664 w 1623664"/>
                <a:gd name="connsiteY4" fmla="*/ 4913632 h 4913632"/>
                <a:gd name="connsiteX5" fmla="*/ 0 w 1623664"/>
                <a:gd name="connsiteY5" fmla="*/ 4913632 h 4913632"/>
                <a:gd name="connsiteX6" fmla="*/ 0 w 1623664"/>
                <a:gd name="connsiteY6" fmla="*/ 4913632 h 4913632"/>
                <a:gd name="connsiteX7" fmla="*/ 0 w 1623664"/>
                <a:gd name="connsiteY7" fmla="*/ 270616 h 4913632"/>
                <a:gd name="connsiteX8" fmla="*/ 270616 w 1623664"/>
                <a:gd name="connsiteY8" fmla="*/ 0 h 49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3664" h="4913632">
                  <a:moveTo>
                    <a:pt x="1623664" y="818955"/>
                  </a:moveTo>
                  <a:lnTo>
                    <a:pt x="1623664" y="4094677"/>
                  </a:lnTo>
                  <a:cubicBezTo>
                    <a:pt x="1623664" y="4546973"/>
                    <a:pt x="1583628" y="4913632"/>
                    <a:pt x="1534241" y="4913632"/>
                  </a:cubicBezTo>
                  <a:lnTo>
                    <a:pt x="0" y="4913632"/>
                  </a:lnTo>
                  <a:lnTo>
                    <a:pt x="0" y="4913632"/>
                  </a:lnTo>
                  <a:lnTo>
                    <a:pt x="0" y="0"/>
                  </a:lnTo>
                  <a:lnTo>
                    <a:pt x="0" y="0"/>
                  </a:lnTo>
                  <a:lnTo>
                    <a:pt x="1534241" y="0"/>
                  </a:lnTo>
                  <a:cubicBezTo>
                    <a:pt x="1583628" y="0"/>
                    <a:pt x="1623664" y="366659"/>
                    <a:pt x="1623664" y="818955"/>
                  </a:cubicBezTo>
                  <a:close/>
                </a:path>
              </a:pathLst>
            </a:custGeom>
            <a:ln>
              <a:solidFill>
                <a:schemeClr val="accent5">
                  <a:lumMod val="20000"/>
                  <a:lumOff val="80000"/>
                </a:schemeClr>
              </a:solidFill>
            </a:ln>
          </p:spPr>
          <p:style>
            <a:lnRef idx="2">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121" tIns="85611" rIns="85610" bIns="85611" numCol="1" spcCol="1270" anchor="ctr" anchorCtr="0">
              <a:noAutofit/>
            </a:bodyPr>
            <a:lstStyle/>
            <a:p>
              <a:pPr marL="57150" lvl="1" indent="-57150" algn="l" defTabSz="444500">
                <a:lnSpc>
                  <a:spcPct val="90000"/>
                </a:lnSpc>
                <a:spcBef>
                  <a:spcPct val="0"/>
                </a:spcBef>
                <a:spcAft>
                  <a:spcPct val="15000"/>
                </a:spcAft>
                <a:buChar char="••"/>
              </a:pPr>
              <a:r>
                <a:rPr lang="nb-NO" sz="1000" kern="1200" dirty="0"/>
                <a:t>Vi oppretter en Individuell plan i </a:t>
              </a:r>
              <a:r>
                <a:rPr lang="nb-NO" sz="1000" kern="1200" dirty="0" err="1"/>
                <a:t>SamPro</a:t>
              </a:r>
              <a:r>
                <a:rPr lang="nb-NO" sz="1000" kern="1200" dirty="0"/>
                <a:t> hvis vi har blitt enige om at du skal ha </a:t>
              </a:r>
              <a:r>
                <a:rPr lang="nb-NO" sz="1000" kern="1200" dirty="0" smtClean="0"/>
                <a:t>det.</a:t>
              </a:r>
              <a:endParaRPr lang="nb-NO" sz="1000" kern="1200" dirty="0"/>
            </a:p>
            <a:p>
              <a:pPr marL="57150" lvl="1" indent="-57150" algn="l" defTabSz="444500">
                <a:lnSpc>
                  <a:spcPct val="90000"/>
                </a:lnSpc>
                <a:spcBef>
                  <a:spcPct val="0"/>
                </a:spcBef>
                <a:spcAft>
                  <a:spcPct val="15000"/>
                </a:spcAft>
                <a:buChar char="••"/>
              </a:pPr>
              <a:r>
                <a:rPr lang="nb-NO" sz="1000" kern="1200" dirty="0" smtClean="0"/>
                <a:t>Vi avklarer hvem som skal være deltaker i planen din og gir tilganger til deltakerne.</a:t>
              </a:r>
              <a:endParaRPr lang="nb-NO" sz="1000" kern="1200" dirty="0"/>
            </a:p>
            <a:p>
              <a:pPr marL="57150" lvl="1" indent="-57150" algn="l" defTabSz="444500">
                <a:lnSpc>
                  <a:spcPct val="90000"/>
                </a:lnSpc>
                <a:spcBef>
                  <a:spcPct val="0"/>
                </a:spcBef>
                <a:spcAft>
                  <a:spcPct val="15000"/>
                </a:spcAft>
                <a:buChar char="••"/>
              </a:pPr>
              <a:r>
                <a:rPr lang="nb-NO" sz="1000" kern="1200" dirty="0"/>
                <a:t>Vi </a:t>
              </a:r>
              <a:r>
                <a:rPr lang="nb-NO" sz="1000" kern="1200" dirty="0" smtClean="0"/>
                <a:t>underskriver samtykke.</a:t>
              </a:r>
              <a:endParaRPr lang="nb-NO" sz="1000" kern="1200" dirty="0"/>
            </a:p>
            <a:p>
              <a:pPr marL="57150" lvl="1" indent="-57150" algn="l" defTabSz="444500">
                <a:lnSpc>
                  <a:spcPct val="90000"/>
                </a:lnSpc>
                <a:spcBef>
                  <a:spcPct val="0"/>
                </a:spcBef>
                <a:spcAft>
                  <a:spcPct val="15000"/>
                </a:spcAft>
                <a:buChar char="••"/>
              </a:pPr>
              <a:r>
                <a:rPr lang="nb-NO" sz="1000" kern="1200" dirty="0"/>
                <a:t>Vi fyller ut kartleggingen i </a:t>
              </a:r>
              <a:r>
                <a:rPr lang="nb-NO" sz="1000" kern="1200" dirty="0" err="1" smtClean="0"/>
                <a:t>SamPro</a:t>
              </a:r>
              <a:r>
                <a:rPr lang="nb-NO" sz="1000" kern="1200" dirty="0" smtClean="0"/>
                <a:t>.</a:t>
              </a:r>
              <a:endParaRPr lang="nb-NO" sz="1000" kern="1200" dirty="0"/>
            </a:p>
            <a:p>
              <a:pPr marL="57150" lvl="1" indent="-57150" algn="l" defTabSz="444500">
                <a:lnSpc>
                  <a:spcPct val="90000"/>
                </a:lnSpc>
                <a:spcBef>
                  <a:spcPct val="0"/>
                </a:spcBef>
                <a:spcAft>
                  <a:spcPct val="15000"/>
                </a:spcAft>
                <a:buChar char="••"/>
              </a:pPr>
              <a:r>
                <a:rPr lang="nb-NO" sz="1000" kern="1200" dirty="0"/>
                <a:t>Du får opplæring i bruk av </a:t>
              </a:r>
              <a:r>
                <a:rPr lang="nb-NO" sz="1000" kern="1200" dirty="0" err="1" smtClean="0"/>
                <a:t>SamPro</a:t>
              </a:r>
              <a:r>
                <a:rPr lang="nb-NO" sz="1000" dirty="0" smtClean="0"/>
                <a:t>, </a:t>
              </a:r>
              <a:r>
                <a:rPr lang="nb-NO" sz="1000" kern="1200" dirty="0" smtClean="0"/>
                <a:t>og </a:t>
              </a:r>
              <a:r>
                <a:rPr lang="nb-NO" sz="1000" kern="1200" dirty="0"/>
                <a:t>du blir oppfordret til å skrive om deg selv og hvordan du har det.</a:t>
              </a:r>
            </a:p>
            <a:p>
              <a:pPr marL="57150" lvl="1" indent="-57150" algn="l" defTabSz="444500">
                <a:lnSpc>
                  <a:spcPct val="90000"/>
                </a:lnSpc>
                <a:spcBef>
                  <a:spcPct val="0"/>
                </a:spcBef>
                <a:spcAft>
                  <a:spcPct val="15000"/>
                </a:spcAft>
                <a:buChar char="••"/>
              </a:pPr>
              <a:r>
                <a:rPr lang="nb-NO" sz="1000" kern="1200" dirty="0" smtClean="0"/>
                <a:t>Om du synes det er greit, legger vi inn dine mål i planene i samme møte</a:t>
              </a:r>
              <a:endParaRPr lang="nb-NO" sz="1000" kern="1200" dirty="0"/>
            </a:p>
          </p:txBody>
        </p:sp>
        <p:sp>
          <p:nvSpPr>
            <p:cNvPr id="12" name="Frihåndsform 11"/>
            <p:cNvSpPr/>
            <p:nvPr/>
          </p:nvSpPr>
          <p:spPr>
            <a:xfrm>
              <a:off x="578859" y="5327650"/>
              <a:ext cx="1585182" cy="1245624"/>
            </a:xfrm>
            <a:custGeom>
              <a:avLst/>
              <a:gdLst>
                <a:gd name="connsiteX0" fmla="*/ 0 w 1277360"/>
                <a:gd name="connsiteY0" fmla="*/ 0 h 1350893"/>
                <a:gd name="connsiteX1" fmla="*/ 638680 w 1277360"/>
                <a:gd name="connsiteY1" fmla="*/ 0 h 1350893"/>
                <a:gd name="connsiteX2" fmla="*/ 1277360 w 1277360"/>
                <a:gd name="connsiteY2" fmla="*/ 675447 h 1350893"/>
                <a:gd name="connsiteX3" fmla="*/ 638680 w 1277360"/>
                <a:gd name="connsiteY3" fmla="*/ 1350893 h 1350893"/>
                <a:gd name="connsiteX4" fmla="*/ 0 w 1277360"/>
                <a:gd name="connsiteY4" fmla="*/ 1350893 h 1350893"/>
                <a:gd name="connsiteX5" fmla="*/ 638680 w 1277360"/>
                <a:gd name="connsiteY5" fmla="*/ 675447 h 1350893"/>
                <a:gd name="connsiteX6" fmla="*/ 0 w 1277360"/>
                <a:gd name="connsiteY6" fmla="*/ 0 h 1350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7360" h="1350893">
                  <a:moveTo>
                    <a:pt x="1277360" y="1"/>
                  </a:moveTo>
                  <a:lnTo>
                    <a:pt x="1277360" y="675447"/>
                  </a:lnTo>
                  <a:lnTo>
                    <a:pt x="638680" y="1350892"/>
                  </a:lnTo>
                  <a:lnTo>
                    <a:pt x="0" y="675447"/>
                  </a:lnTo>
                  <a:lnTo>
                    <a:pt x="0" y="1"/>
                  </a:lnTo>
                  <a:lnTo>
                    <a:pt x="638680" y="675447"/>
                  </a:lnTo>
                  <a:lnTo>
                    <a:pt x="1277360" y="1"/>
                  </a:lnTo>
                  <a:close/>
                </a:path>
              </a:pathLst>
            </a:custGeom>
            <a:solidFill>
              <a:schemeClr val="accent6">
                <a:lumMod val="20000"/>
                <a:lumOff val="80000"/>
              </a:schemeClr>
            </a:solidFill>
            <a:ln>
              <a:solidFill>
                <a:schemeClr val="accent5">
                  <a:lumMod val="20000"/>
                  <a:lumOff val="80000"/>
                </a:schemeClr>
              </a:solidFill>
            </a:ln>
          </p:spPr>
          <p:style>
            <a:lnRef idx="2">
              <a:schemeClr val="accent5">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6351" tIns="6350" rIns="6350" bIns="6351" numCol="1" spcCol="1270" anchor="ctr" anchorCtr="0">
              <a:noAutofit/>
            </a:bodyPr>
            <a:lstStyle/>
            <a:p>
              <a:pPr lvl="0" algn="ctr" defTabSz="444500">
                <a:lnSpc>
                  <a:spcPct val="90000"/>
                </a:lnSpc>
                <a:spcBef>
                  <a:spcPct val="0"/>
                </a:spcBef>
                <a:spcAft>
                  <a:spcPct val="35000"/>
                </a:spcAft>
              </a:pPr>
              <a:endParaRPr lang="nb-NO" sz="1000" kern="1200" dirty="0">
                <a:solidFill>
                  <a:schemeClr val="tx1"/>
                </a:solidFill>
              </a:endParaRPr>
            </a:p>
            <a:p>
              <a:pPr lvl="0" algn="ctr" defTabSz="444500">
                <a:lnSpc>
                  <a:spcPct val="90000"/>
                </a:lnSpc>
                <a:spcBef>
                  <a:spcPct val="0"/>
                </a:spcBef>
                <a:spcAft>
                  <a:spcPct val="35000"/>
                </a:spcAft>
              </a:pPr>
              <a:r>
                <a:rPr lang="nb-NO" sz="1000" b="1" kern="1200" dirty="0" smtClean="0">
                  <a:solidFill>
                    <a:schemeClr val="tx1"/>
                  </a:solidFill>
                </a:rPr>
                <a:t>Samarbeidsmøte</a:t>
              </a:r>
              <a:r>
                <a:rPr lang="nb-NO" sz="1000" b="1" kern="1200" dirty="0">
                  <a:solidFill>
                    <a:schemeClr val="tx1"/>
                  </a:solidFill>
                </a:rPr>
                <a:t>/ Ansvarsgruppe møte</a:t>
              </a:r>
            </a:p>
          </p:txBody>
        </p:sp>
        <p:sp>
          <p:nvSpPr>
            <p:cNvPr id="13" name="Frihåndsform 12"/>
            <p:cNvSpPr/>
            <p:nvPr/>
          </p:nvSpPr>
          <p:spPr>
            <a:xfrm>
              <a:off x="2362561" y="5258824"/>
              <a:ext cx="8883287" cy="1358900"/>
            </a:xfrm>
            <a:custGeom>
              <a:avLst/>
              <a:gdLst>
                <a:gd name="connsiteX0" fmla="*/ 373093 w 2238512"/>
                <a:gd name="connsiteY0" fmla="*/ 0 h 3751353"/>
                <a:gd name="connsiteX1" fmla="*/ 1865419 w 2238512"/>
                <a:gd name="connsiteY1" fmla="*/ 0 h 3751353"/>
                <a:gd name="connsiteX2" fmla="*/ 2238512 w 2238512"/>
                <a:gd name="connsiteY2" fmla="*/ 373093 h 3751353"/>
                <a:gd name="connsiteX3" fmla="*/ 2238512 w 2238512"/>
                <a:gd name="connsiteY3" fmla="*/ 3751353 h 3751353"/>
                <a:gd name="connsiteX4" fmla="*/ 2238512 w 2238512"/>
                <a:gd name="connsiteY4" fmla="*/ 3751353 h 3751353"/>
                <a:gd name="connsiteX5" fmla="*/ 0 w 2238512"/>
                <a:gd name="connsiteY5" fmla="*/ 3751353 h 3751353"/>
                <a:gd name="connsiteX6" fmla="*/ 0 w 2238512"/>
                <a:gd name="connsiteY6" fmla="*/ 3751353 h 3751353"/>
                <a:gd name="connsiteX7" fmla="*/ 0 w 2238512"/>
                <a:gd name="connsiteY7" fmla="*/ 373093 h 3751353"/>
                <a:gd name="connsiteX8" fmla="*/ 373093 w 2238512"/>
                <a:gd name="connsiteY8" fmla="*/ 0 h 3751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38512" h="3751353">
                  <a:moveTo>
                    <a:pt x="2238512" y="625239"/>
                  </a:moveTo>
                  <a:lnTo>
                    <a:pt x="2238512" y="3126114"/>
                  </a:lnTo>
                  <a:cubicBezTo>
                    <a:pt x="2238512" y="3471424"/>
                    <a:pt x="2138836" y="3751352"/>
                    <a:pt x="2015879" y="3751352"/>
                  </a:cubicBezTo>
                  <a:lnTo>
                    <a:pt x="0" y="3751352"/>
                  </a:lnTo>
                  <a:lnTo>
                    <a:pt x="0" y="3751352"/>
                  </a:lnTo>
                  <a:lnTo>
                    <a:pt x="0" y="1"/>
                  </a:lnTo>
                  <a:lnTo>
                    <a:pt x="0" y="1"/>
                  </a:lnTo>
                  <a:lnTo>
                    <a:pt x="2015879" y="1"/>
                  </a:lnTo>
                  <a:cubicBezTo>
                    <a:pt x="2138836" y="1"/>
                    <a:pt x="2238512" y="279929"/>
                    <a:pt x="2238512" y="625239"/>
                  </a:cubicBezTo>
                  <a:close/>
                </a:path>
              </a:pathLst>
            </a:custGeom>
            <a:ln>
              <a:solidFill>
                <a:schemeClr val="accent5">
                  <a:lumMod val="20000"/>
                  <a:lumOff val="80000"/>
                </a:schemeClr>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121" tIns="115626" rIns="115625" bIns="115625" numCol="1" spcCol="1270" anchor="ctr" anchorCtr="0">
              <a:noAutofit/>
            </a:bodyPr>
            <a:lstStyle/>
            <a:p>
              <a:pPr marL="57150" lvl="1" indent="-57150" algn="l" defTabSz="444500">
                <a:lnSpc>
                  <a:spcPct val="90000"/>
                </a:lnSpc>
                <a:spcBef>
                  <a:spcPct val="0"/>
                </a:spcBef>
                <a:spcAft>
                  <a:spcPct val="15000"/>
                </a:spcAft>
                <a:buChar char="••"/>
              </a:pPr>
              <a:r>
                <a:rPr lang="nb-NO" sz="1000" kern="1200" dirty="0"/>
                <a:t>Koordinator har ansvar for å kontakte deg for å høre hva du ønsker skal være tema på møter og for å sende ut innkalling.</a:t>
              </a:r>
            </a:p>
            <a:p>
              <a:pPr marL="57150" lvl="1" indent="-57150" algn="l" defTabSz="444500">
                <a:lnSpc>
                  <a:spcPct val="90000"/>
                </a:lnSpc>
                <a:spcBef>
                  <a:spcPct val="0"/>
                </a:spcBef>
                <a:spcAft>
                  <a:spcPct val="15000"/>
                </a:spcAft>
                <a:buChar char="••"/>
              </a:pPr>
              <a:r>
                <a:rPr lang="nb-NO" sz="1000" kern="1200" dirty="0"/>
                <a:t>Koordinator presenterer alle som er med på møtet og hvorfor de er med. </a:t>
              </a:r>
            </a:p>
            <a:p>
              <a:pPr marL="57150" lvl="1" indent="-57150" algn="l" defTabSz="444500">
                <a:lnSpc>
                  <a:spcPct val="90000"/>
                </a:lnSpc>
                <a:spcBef>
                  <a:spcPct val="0"/>
                </a:spcBef>
                <a:spcAft>
                  <a:spcPct val="15000"/>
                </a:spcAft>
                <a:buChar char="••"/>
              </a:pPr>
              <a:r>
                <a:rPr lang="nb-NO" sz="1000" kern="1200" dirty="0"/>
                <a:t>Når det kommer nye hjelpere med inn i gruppen, tar vi en ny runde og presenterer oss. </a:t>
              </a:r>
            </a:p>
            <a:p>
              <a:pPr marL="57150" lvl="1" indent="-57150" algn="l" defTabSz="444500">
                <a:lnSpc>
                  <a:spcPct val="90000"/>
                </a:lnSpc>
                <a:spcBef>
                  <a:spcPct val="0"/>
                </a:spcBef>
                <a:spcAft>
                  <a:spcPct val="15000"/>
                </a:spcAft>
                <a:buChar char="••"/>
              </a:pPr>
              <a:r>
                <a:rPr lang="nb-NO" sz="1000" kern="1200" dirty="0"/>
                <a:t>Om du har en plan i </a:t>
              </a:r>
              <a:r>
                <a:rPr lang="nb-NO" sz="1000" kern="1200" dirty="0" err="1"/>
                <a:t>SamPro</a:t>
              </a:r>
              <a:r>
                <a:rPr lang="nb-NO" sz="1000" kern="1200" dirty="0"/>
                <a:t>, vil vi bruke dine mål her som tema for møter</a:t>
              </a:r>
            </a:p>
            <a:p>
              <a:pPr marL="57150" lvl="1" indent="-57150" algn="l" defTabSz="444500">
                <a:lnSpc>
                  <a:spcPct val="90000"/>
                </a:lnSpc>
                <a:spcBef>
                  <a:spcPct val="0"/>
                </a:spcBef>
                <a:spcAft>
                  <a:spcPct val="15000"/>
                </a:spcAft>
                <a:buChar char="••"/>
              </a:pPr>
              <a:r>
                <a:rPr lang="nb-NO" sz="1000" kern="1200" dirty="0"/>
                <a:t>Om du har en plan i </a:t>
              </a:r>
              <a:r>
                <a:rPr lang="nb-NO" sz="1000" kern="1200" dirty="0" err="1"/>
                <a:t>SamPro</a:t>
              </a:r>
              <a:r>
                <a:rPr lang="nb-NO" sz="1000" kern="1200" dirty="0"/>
                <a:t>, ser vi på sammen, hvilke aktiviteter du skal jobbe med for å nå dine mål  i en tidsplan, og evaluerer hvordan det går med disse</a:t>
              </a:r>
            </a:p>
          </p:txBody>
        </p:sp>
      </p:grpSp>
      <p:sp>
        <p:nvSpPr>
          <p:cNvPr id="6" name="Plassholder for bunntekst 5"/>
          <p:cNvSpPr>
            <a:spLocks noGrp="1"/>
          </p:cNvSpPr>
          <p:nvPr>
            <p:ph type="ftr" sz="quarter" idx="11"/>
          </p:nvPr>
        </p:nvSpPr>
        <p:spPr/>
        <p:txBody>
          <a:bodyPr/>
          <a:lstStyle/>
          <a:p>
            <a:r>
              <a:rPr lang="nb-NO" smtClean="0"/>
              <a:t>Barn og familie Oppstartkoordinatorer 02.11.2018</a:t>
            </a:r>
            <a:endParaRPr lang="nb-NO"/>
          </a:p>
        </p:txBody>
      </p:sp>
    </p:spTree>
    <p:extLst>
      <p:ext uri="{BB962C8B-B14F-4D97-AF65-F5344CB8AC3E}">
        <p14:creationId xmlns:p14="http://schemas.microsoft.com/office/powerpoint/2010/main" val="2390116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Rektangel 1"/>
          <p:cNvSpPr/>
          <p:nvPr/>
        </p:nvSpPr>
        <p:spPr>
          <a:xfrm>
            <a:off x="914400" y="1254547"/>
            <a:ext cx="2730500" cy="2270974"/>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b-NO" dirty="0" smtClean="0">
                <a:solidFill>
                  <a:schemeClr val="tx1"/>
                </a:solidFill>
              </a:rPr>
              <a:t>Planeier og koordinator kartlegger livsområder som skal med i IP</a:t>
            </a:r>
          </a:p>
          <a:p>
            <a:pPr marL="285750" indent="-285750" algn="just">
              <a:buFont typeface="Arial" panose="020B0604020202020204" pitchFamily="34" charset="0"/>
              <a:buChar char="•"/>
            </a:pPr>
            <a:r>
              <a:rPr lang="nb-NO" dirty="0" smtClean="0">
                <a:solidFill>
                  <a:schemeClr val="tx1"/>
                </a:solidFill>
              </a:rPr>
              <a:t>Status i dag </a:t>
            </a:r>
          </a:p>
          <a:p>
            <a:pPr marL="285750" indent="-285750" algn="just">
              <a:buFont typeface="Arial" panose="020B0604020202020204" pitchFamily="34" charset="0"/>
              <a:buChar char="•"/>
            </a:pPr>
            <a:r>
              <a:rPr lang="nb-NO" dirty="0" smtClean="0">
                <a:solidFill>
                  <a:schemeClr val="tx1"/>
                </a:solidFill>
              </a:rPr>
              <a:t>Planer fremover</a:t>
            </a:r>
          </a:p>
          <a:p>
            <a:pPr marL="285750" indent="-285750" algn="just">
              <a:buFont typeface="Arial" panose="020B0604020202020204" pitchFamily="34" charset="0"/>
              <a:buChar char="•"/>
            </a:pPr>
            <a:r>
              <a:rPr lang="nb-NO" dirty="0" smtClean="0">
                <a:solidFill>
                  <a:schemeClr val="tx1"/>
                </a:solidFill>
              </a:rPr>
              <a:t>Ressurser</a:t>
            </a:r>
          </a:p>
          <a:p>
            <a:pPr marL="285750" indent="-285750" algn="just">
              <a:buFont typeface="Arial" panose="020B0604020202020204" pitchFamily="34" charset="0"/>
              <a:buChar char="•"/>
            </a:pPr>
            <a:r>
              <a:rPr lang="nb-NO" dirty="0" smtClean="0">
                <a:solidFill>
                  <a:schemeClr val="tx1"/>
                </a:solidFill>
              </a:rPr>
              <a:t>Hjelpebehov</a:t>
            </a:r>
            <a:endParaRPr lang="nb-NO" dirty="0">
              <a:solidFill>
                <a:schemeClr val="tx1"/>
              </a:solidFill>
            </a:endParaRPr>
          </a:p>
        </p:txBody>
      </p:sp>
      <p:sp>
        <p:nvSpPr>
          <p:cNvPr id="3" name="Rektangel 2"/>
          <p:cNvSpPr/>
          <p:nvPr/>
        </p:nvSpPr>
        <p:spPr>
          <a:xfrm>
            <a:off x="5253000" y="1216429"/>
            <a:ext cx="5174853" cy="872721"/>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b-NO" dirty="0" smtClean="0">
                <a:solidFill>
                  <a:schemeClr val="tx1"/>
                </a:solidFill>
              </a:rPr>
              <a:t>Deltakere i ansvarsgruppen legges inn i SAMPRO</a:t>
            </a:r>
          </a:p>
          <a:p>
            <a:r>
              <a:rPr lang="nb-NO" dirty="0" smtClean="0">
                <a:solidFill>
                  <a:schemeClr val="tx1"/>
                </a:solidFill>
              </a:rPr>
              <a:t>Planeier sine mål skrives inn i planen og legges fram for ansvarsgruppen</a:t>
            </a:r>
            <a:endParaRPr lang="nb-NO" dirty="0">
              <a:solidFill>
                <a:schemeClr val="tx1"/>
              </a:solidFill>
            </a:endParaRPr>
          </a:p>
        </p:txBody>
      </p:sp>
      <p:sp>
        <p:nvSpPr>
          <p:cNvPr id="4" name="Rektangel 3"/>
          <p:cNvSpPr/>
          <p:nvPr/>
        </p:nvSpPr>
        <p:spPr>
          <a:xfrm>
            <a:off x="5253001" y="5194302"/>
            <a:ext cx="6491960" cy="81914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smtClean="0">
                <a:solidFill>
                  <a:schemeClr val="tx1"/>
                </a:solidFill>
              </a:rPr>
              <a:t>PLANEN skal danne bakgrunn for møter i ansvarsgruppen og oppdatering av denne kan gjøres fremfor å skrive referat.</a:t>
            </a:r>
            <a:endParaRPr lang="nb-NO" dirty="0">
              <a:solidFill>
                <a:schemeClr val="tx1"/>
              </a:solidFill>
            </a:endParaRPr>
          </a:p>
        </p:txBody>
      </p:sp>
      <p:sp>
        <p:nvSpPr>
          <p:cNvPr id="6" name="Rektangel 5"/>
          <p:cNvSpPr/>
          <p:nvPr/>
        </p:nvSpPr>
        <p:spPr>
          <a:xfrm>
            <a:off x="5253000" y="2241551"/>
            <a:ext cx="6491960" cy="280035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b-NO" dirty="0" smtClean="0">
                <a:solidFill>
                  <a:schemeClr val="tx1"/>
                </a:solidFill>
              </a:rPr>
              <a:t>Ansvarsgruppen vurderer i fellesskap aktuelle aktiviteter (tiltak/midler) for å nå målene til planeier.</a:t>
            </a:r>
          </a:p>
          <a:p>
            <a:endParaRPr lang="nb-NO" dirty="0" smtClean="0">
              <a:solidFill>
                <a:schemeClr val="tx1"/>
              </a:solidFill>
            </a:endParaRPr>
          </a:p>
          <a:p>
            <a:r>
              <a:rPr lang="nb-NO" dirty="0" smtClean="0">
                <a:solidFill>
                  <a:schemeClr val="tx1"/>
                </a:solidFill>
              </a:rPr>
              <a:t>Oppfølgingsteam og ansvarsgruppe ivaretar behov for tverrfaglig og koordinert innsats over en lengre periode.</a:t>
            </a:r>
          </a:p>
          <a:p>
            <a:endParaRPr lang="nb-NO" dirty="0" smtClean="0">
              <a:solidFill>
                <a:schemeClr val="tx1"/>
              </a:solidFill>
            </a:endParaRPr>
          </a:p>
          <a:p>
            <a:r>
              <a:rPr lang="nb-NO" dirty="0" smtClean="0">
                <a:solidFill>
                  <a:schemeClr val="tx1"/>
                </a:solidFill>
              </a:rPr>
              <a:t>Aktiviteter som er planlagt eller i gang legges inn på SAMPRO av den som er fagansvarlig for dette området i ansvarsgruppen.</a:t>
            </a:r>
          </a:p>
          <a:p>
            <a:r>
              <a:rPr lang="nb-NO" dirty="0" smtClean="0">
                <a:solidFill>
                  <a:schemeClr val="tx1"/>
                </a:solidFill>
              </a:rPr>
              <a:t>Fagplaner kan tas inn som en del av IP, men det </a:t>
            </a:r>
            <a:r>
              <a:rPr lang="nb-NO" dirty="0" err="1" smtClean="0">
                <a:solidFill>
                  <a:schemeClr val="tx1"/>
                </a:solidFill>
              </a:rPr>
              <a:t>viktigster</a:t>
            </a:r>
            <a:r>
              <a:rPr lang="nb-NO" dirty="0" smtClean="0">
                <a:solidFill>
                  <a:schemeClr val="tx1"/>
                </a:solidFill>
              </a:rPr>
              <a:t> er å henvise til hvor den finnes.</a:t>
            </a:r>
            <a:endParaRPr lang="nb-NO" dirty="0">
              <a:solidFill>
                <a:schemeClr val="tx1"/>
              </a:solidFill>
            </a:endParaRPr>
          </a:p>
        </p:txBody>
      </p:sp>
      <p:sp>
        <p:nvSpPr>
          <p:cNvPr id="10" name="Pil høyre 9"/>
          <p:cNvSpPr/>
          <p:nvPr/>
        </p:nvSpPr>
        <p:spPr>
          <a:xfrm>
            <a:off x="3848100" y="1254547"/>
            <a:ext cx="1121804" cy="484632"/>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Høyrebuet pil 10"/>
          <p:cNvSpPr/>
          <p:nvPr/>
        </p:nvSpPr>
        <p:spPr>
          <a:xfrm>
            <a:off x="3766084" y="2138026"/>
            <a:ext cx="1203820" cy="1181795"/>
          </a:xfrm>
          <a:prstGeom prst="curvedRightArrow">
            <a:avLst>
              <a:gd name="adj1" fmla="val 25000"/>
              <a:gd name="adj2" fmla="val 45817"/>
              <a:gd name="adj3" fmla="val 25000"/>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tx1"/>
              </a:solidFill>
            </a:endParaRPr>
          </a:p>
        </p:txBody>
      </p:sp>
      <p:sp>
        <p:nvSpPr>
          <p:cNvPr id="14" name="Høyrebuet pil 13"/>
          <p:cNvSpPr/>
          <p:nvPr/>
        </p:nvSpPr>
        <p:spPr>
          <a:xfrm>
            <a:off x="3848100" y="4116070"/>
            <a:ext cx="1178560" cy="1717040"/>
          </a:xfrm>
          <a:prstGeom prst="curved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tx1"/>
              </a:solidFill>
            </a:endParaRPr>
          </a:p>
        </p:txBody>
      </p:sp>
      <p:sp>
        <p:nvSpPr>
          <p:cNvPr id="15" name="Plassholder for bunntekst 14"/>
          <p:cNvSpPr>
            <a:spLocks noGrp="1"/>
          </p:cNvSpPr>
          <p:nvPr>
            <p:ph type="ftr" sz="quarter" idx="11"/>
          </p:nvPr>
        </p:nvSpPr>
        <p:spPr/>
        <p:txBody>
          <a:bodyPr/>
          <a:lstStyle/>
          <a:p>
            <a:r>
              <a:rPr lang="nb-NO" smtClean="0"/>
              <a:t>Barn og familie Oppstartkoordinatorer 02.11.2018</a:t>
            </a:r>
            <a:endParaRPr lang="nb-NO"/>
          </a:p>
        </p:txBody>
      </p:sp>
    </p:spTree>
    <p:extLst>
      <p:ext uri="{BB962C8B-B14F-4D97-AF65-F5344CB8AC3E}">
        <p14:creationId xmlns:p14="http://schemas.microsoft.com/office/powerpoint/2010/main" val="260832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Koordinators rolle i ansvarsgruppa</a:t>
            </a:r>
            <a:endParaRPr lang="nb-NO" dirty="0"/>
          </a:p>
        </p:txBody>
      </p:sp>
      <p:sp>
        <p:nvSpPr>
          <p:cNvPr id="3" name="Plassholder for innhold 2"/>
          <p:cNvSpPr>
            <a:spLocks noGrp="1"/>
          </p:cNvSpPr>
          <p:nvPr>
            <p:ph idx="1"/>
          </p:nvPr>
        </p:nvSpPr>
        <p:spPr/>
        <p:txBody>
          <a:bodyPr>
            <a:normAutofit fontScale="85000" lnSpcReduction="20000"/>
          </a:bodyPr>
          <a:lstStyle/>
          <a:p>
            <a:pPr lvl="0"/>
            <a:r>
              <a:rPr lang="nb-NO" dirty="0" smtClean="0"/>
              <a:t>Være </a:t>
            </a:r>
            <a:r>
              <a:rPr lang="nb-NO" dirty="0"/>
              <a:t>en kontaktperson og ressurs i tjenesteapparatet for brukeren og pårørende.</a:t>
            </a:r>
          </a:p>
          <a:p>
            <a:pPr lvl="0"/>
            <a:r>
              <a:rPr lang="nb-NO" dirty="0"/>
              <a:t>Sørge for nødvendig oppfølging av brukeren, med informasjon og god dialog.</a:t>
            </a:r>
          </a:p>
          <a:p>
            <a:pPr lvl="0"/>
            <a:r>
              <a:rPr lang="nb-NO" dirty="0"/>
              <a:t>Sikre samordning av tjenestetilbudet, i samarbeid med resten av ansvarsgruppen.</a:t>
            </a:r>
          </a:p>
          <a:p>
            <a:pPr lvl="0"/>
            <a:r>
              <a:rPr lang="nb-NO" dirty="0"/>
              <a:t>Har hovedansvar for at individuell plan utarbeides.</a:t>
            </a:r>
          </a:p>
          <a:p>
            <a:pPr lvl="0"/>
            <a:r>
              <a:rPr lang="nb-NO" dirty="0"/>
              <a:t>Har ansvar for ansvarsgruppens </a:t>
            </a:r>
            <a:r>
              <a:rPr lang="nb-NO"/>
              <a:t>møter </a:t>
            </a:r>
            <a:endParaRPr lang="nb-NO" smtClean="0"/>
          </a:p>
          <a:p>
            <a:pPr lvl="0"/>
            <a:r>
              <a:rPr lang="nb-NO" smtClean="0"/>
              <a:t>Skal </a:t>
            </a:r>
            <a:r>
              <a:rPr lang="nb-NO" dirty="0"/>
              <a:t>sørge for at koordinatoransvaret ved kortere fravær, delegeres til en annen i ansvarsgruppen.</a:t>
            </a:r>
          </a:p>
          <a:p>
            <a:pPr lvl="0"/>
            <a:r>
              <a:rPr lang="nb-NO" dirty="0"/>
              <a:t>Skal sørge for oppretting av ny koordinator ved lengre fravær eller avslutning som koordinator. I denne sammenheng skal det vurderes om koordinatoransvaret fortsatt skal ligge hos den aktuelle tjenesten eller om en annen tjeneste er mer aktuell.</a:t>
            </a:r>
          </a:p>
          <a:p>
            <a:pPr lvl="0"/>
            <a:r>
              <a:rPr lang="nb-NO" dirty="0"/>
              <a:t>Samarbeide med koordinerende enhet i kommunen.</a:t>
            </a:r>
          </a:p>
          <a:p>
            <a:endParaRPr lang="nb-NO" dirty="0"/>
          </a:p>
        </p:txBody>
      </p:sp>
      <p:sp>
        <p:nvSpPr>
          <p:cNvPr id="4" name="Plassholder for bunntekst 3"/>
          <p:cNvSpPr>
            <a:spLocks noGrp="1"/>
          </p:cNvSpPr>
          <p:nvPr>
            <p:ph type="ftr" sz="quarter" idx="11"/>
          </p:nvPr>
        </p:nvSpPr>
        <p:spPr/>
        <p:txBody>
          <a:bodyPr/>
          <a:lstStyle/>
          <a:p>
            <a:r>
              <a:rPr lang="nb-NO" smtClean="0"/>
              <a:t>Barn og familie Oppstartkoordinatorer 02.11.2018</a:t>
            </a:r>
            <a:endParaRPr lang="nb-NO"/>
          </a:p>
        </p:txBody>
      </p:sp>
    </p:spTree>
    <p:extLst>
      <p:ext uri="{BB962C8B-B14F-4D97-AF65-F5344CB8AC3E}">
        <p14:creationId xmlns:p14="http://schemas.microsoft.com/office/powerpoint/2010/main" val="2296227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Koordinator har ansvar for:</a:t>
            </a:r>
            <a:endParaRPr lang="nb-NO" dirty="0"/>
          </a:p>
        </p:txBody>
      </p:sp>
      <p:sp>
        <p:nvSpPr>
          <p:cNvPr id="3" name="Plassholder for innhold 2"/>
          <p:cNvSpPr>
            <a:spLocks noGrp="1"/>
          </p:cNvSpPr>
          <p:nvPr>
            <p:ph idx="1"/>
          </p:nvPr>
        </p:nvSpPr>
        <p:spPr/>
        <p:txBody>
          <a:bodyPr>
            <a:normAutofit fontScale="62500" lnSpcReduction="20000"/>
          </a:bodyPr>
          <a:lstStyle/>
          <a:p>
            <a:pPr lvl="0"/>
            <a:r>
              <a:rPr lang="nb-NO" dirty="0" smtClean="0"/>
              <a:t>Fremdriften </a:t>
            </a:r>
            <a:r>
              <a:rPr lang="nb-NO" dirty="0"/>
              <a:t>i ansvarsgruppene og er ansvarlig for at møtene ledes i tråd med </a:t>
            </a:r>
            <a:r>
              <a:rPr lang="nb-NO" i="1" dirty="0"/>
              <a:t>Retningslinjer for møter i ansvarsgruppen.</a:t>
            </a:r>
            <a:endParaRPr lang="nb-NO" dirty="0"/>
          </a:p>
          <a:p>
            <a:pPr lvl="0"/>
            <a:r>
              <a:rPr lang="nb-NO" dirty="0"/>
              <a:t>Å avholde møter etter behov. Alle brukere med ansvarsgruppe skal sikres minst en årlig gjennomgang og evaluering av tjenestetilbudene. Møter som er mer fagrettet skal avholdes utenom ansvarsgruppemøtene.</a:t>
            </a:r>
          </a:p>
          <a:p>
            <a:pPr lvl="0"/>
            <a:r>
              <a:rPr lang="nb-NO" dirty="0"/>
              <a:t>Å samordne alle som skal bidra og koordinere tiltak fra de ulike tjenestene. Saker /forhold som angår bruker, og som gjelder for alle/flere av medlemmene i ansvarsgruppen.</a:t>
            </a:r>
          </a:p>
          <a:p>
            <a:pPr lvl="0"/>
            <a:r>
              <a:rPr lang="nb-NO" dirty="0"/>
              <a:t>Å skal informere om, og være ansvarlig for at det blir utarbeidet individuell plan der behov og samtykke til dette foreligger.</a:t>
            </a:r>
          </a:p>
          <a:p>
            <a:pPr lvl="0"/>
            <a:r>
              <a:rPr lang="nb-NO" dirty="0"/>
              <a:t>At tjenesteyterne i ansvarsgruppen følger opp de tiltak de har myndighet til å iverksette i kraft av sin stilling.</a:t>
            </a:r>
          </a:p>
          <a:p>
            <a:pPr lvl="0"/>
            <a:r>
              <a:rPr lang="nb-NO" dirty="0"/>
              <a:t>At saker som skal tas opp i ansvarsgruppa klareres med bruker/foresatte / verge FØR sakslista sendes ut.</a:t>
            </a:r>
          </a:p>
          <a:p>
            <a:pPr lvl="0"/>
            <a:r>
              <a:rPr lang="nb-NO" dirty="0"/>
              <a:t>At arbeidet i ansvarsgruppa bidrar til smidige overganger mellom ulike livsfaser for brukeren.  </a:t>
            </a:r>
          </a:p>
          <a:p>
            <a:pPr lvl="0"/>
            <a:r>
              <a:rPr lang="nb-NO" dirty="0"/>
              <a:t>Informere/samarbeide med KE ved overganger mellom ungdomsskole/videregående skole og videregående skole, arbeid og bolig.</a:t>
            </a:r>
          </a:p>
          <a:p>
            <a:pPr lvl="0"/>
            <a:r>
              <a:rPr lang="nb-NO" dirty="0" smtClean="0"/>
              <a:t>Koordinator </a:t>
            </a:r>
            <a:r>
              <a:rPr lang="nb-NO" dirty="0"/>
              <a:t>har ansvar for å initiere en årlig evaluering av ansvarsgruppens arbeid og sammensetting.</a:t>
            </a:r>
          </a:p>
          <a:p>
            <a:endParaRPr lang="nb-NO" dirty="0"/>
          </a:p>
        </p:txBody>
      </p:sp>
      <p:sp>
        <p:nvSpPr>
          <p:cNvPr id="4" name="Plassholder for bunntekst 3"/>
          <p:cNvSpPr>
            <a:spLocks noGrp="1"/>
          </p:cNvSpPr>
          <p:nvPr>
            <p:ph type="ftr" sz="quarter" idx="11"/>
          </p:nvPr>
        </p:nvSpPr>
        <p:spPr/>
        <p:txBody>
          <a:bodyPr/>
          <a:lstStyle/>
          <a:p>
            <a:r>
              <a:rPr lang="nb-NO" smtClean="0"/>
              <a:t>Barn og familie Oppstartkoordinatorer 02.11.2018</a:t>
            </a:r>
            <a:endParaRPr lang="nb-NO"/>
          </a:p>
        </p:txBody>
      </p:sp>
    </p:spTree>
    <p:extLst>
      <p:ext uri="{BB962C8B-B14F-4D97-AF65-F5344CB8AC3E}">
        <p14:creationId xmlns:p14="http://schemas.microsoft.com/office/powerpoint/2010/main" val="346999769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447</TotalTime>
  <Words>1113</Words>
  <Application>Microsoft Office PowerPoint</Application>
  <PresentationFormat>Widescreen</PresentationFormat>
  <Paragraphs>103</Paragraphs>
  <Slides>8</Slides>
  <Notes>1</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8</vt:i4>
      </vt:variant>
    </vt:vector>
  </HeadingPairs>
  <TitlesOfParts>
    <vt:vector size="13" baseType="lpstr">
      <vt:lpstr>Arial</vt:lpstr>
      <vt:lpstr>Calibri</vt:lpstr>
      <vt:lpstr>Calibri Light</vt:lpstr>
      <vt:lpstr>Symbol</vt:lpstr>
      <vt:lpstr>Office-tema</vt:lpstr>
      <vt:lpstr>Opplæring Koordinatorer 1. november 18</vt:lpstr>
      <vt:lpstr>Tverrsektoriell samhandling kjennetegner en god habiliteringsprosess og den ledes av koordinator</vt:lpstr>
      <vt:lpstr>GAMMELT NYTT BØR KOORDINATOR VITE</vt:lpstr>
      <vt:lpstr>PowerPoint-presentasjon</vt:lpstr>
      <vt:lpstr>Forløpsrutiner vi tester ut:</vt:lpstr>
      <vt:lpstr>PowerPoint-presentasjon</vt:lpstr>
      <vt:lpstr>Koordinators rolle i ansvarsgruppa</vt:lpstr>
      <vt:lpstr>Koordinator har ansvar for:</vt:lpstr>
    </vt:vector>
  </TitlesOfParts>
  <Company>Inn-Trøndelag IKT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Opplæring Koordinatorer 1. november 18</dc:title>
  <dc:creator>Ellrun Ystad</dc:creator>
  <cp:lastModifiedBy>Eva Heggstad Aas</cp:lastModifiedBy>
  <cp:revision>38</cp:revision>
  <cp:lastPrinted>2018-10-31T11:23:29Z</cp:lastPrinted>
  <dcterms:created xsi:type="dcterms:W3CDTF">2018-10-10T07:46:04Z</dcterms:created>
  <dcterms:modified xsi:type="dcterms:W3CDTF">2018-11-06T08:43:18Z</dcterms:modified>
</cp:coreProperties>
</file>