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85" r:id="rId3"/>
    <p:sldId id="258" r:id="rId4"/>
    <p:sldId id="286" r:id="rId5"/>
    <p:sldId id="283" r:id="rId6"/>
    <p:sldId id="274" r:id="rId7"/>
    <p:sldId id="277" r:id="rId8"/>
    <p:sldId id="278" r:id="rId9"/>
    <p:sldId id="280" r:id="rId10"/>
    <p:sldId id="281" r:id="rId11"/>
    <p:sldId id="279" r:id="rId12"/>
    <p:sldId id="282" r:id="rId13"/>
    <p:sldId id="284" r:id="rId14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41" autoAdjust="0"/>
  </p:normalViewPr>
  <p:slideViewPr>
    <p:cSldViewPr>
      <p:cViewPr>
        <p:scale>
          <a:sx n="90" d="100"/>
          <a:sy n="90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88A5D-A022-498B-BDB3-AB8CF67FDB87}" type="doc">
      <dgm:prSet loTypeId="urn:microsoft.com/office/officeart/2005/8/layout/pyramid4" loCatId="pyramid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nb-NO"/>
        </a:p>
      </dgm:t>
    </dgm:pt>
    <dgm:pt modelId="{6D85BEA1-6CCC-4EB6-8EE3-18FDFE236D1D}">
      <dgm:prSet phldrT="[Tekst]"/>
      <dgm:spPr/>
      <dgm:t>
        <a:bodyPr/>
        <a:lstStyle/>
        <a:p>
          <a:r>
            <a:rPr lang="nb-NO" dirty="0" smtClean="0"/>
            <a:t>Bruker-medvirkning</a:t>
          </a:r>
          <a:endParaRPr lang="nb-NO" dirty="0"/>
        </a:p>
      </dgm:t>
    </dgm:pt>
    <dgm:pt modelId="{984CBCBF-E3A6-4C4C-ACD5-2E2FF17BD4FF}" type="parTrans" cxnId="{B655FA1C-2672-4A99-A491-381F3D72DA8C}">
      <dgm:prSet/>
      <dgm:spPr/>
      <dgm:t>
        <a:bodyPr/>
        <a:lstStyle/>
        <a:p>
          <a:endParaRPr lang="nb-NO"/>
        </a:p>
      </dgm:t>
    </dgm:pt>
    <dgm:pt modelId="{CE2EF08C-26B1-4F50-9793-AEF681CD06A7}" type="sibTrans" cxnId="{B655FA1C-2672-4A99-A491-381F3D72DA8C}">
      <dgm:prSet/>
      <dgm:spPr/>
      <dgm:t>
        <a:bodyPr/>
        <a:lstStyle/>
        <a:p>
          <a:endParaRPr lang="nb-NO"/>
        </a:p>
      </dgm:t>
    </dgm:pt>
    <dgm:pt modelId="{1D0AFF75-E517-42FD-8EE1-FDC417FD55C2}">
      <dgm:prSet phldrT="[Tekst]"/>
      <dgm:spPr/>
      <dgm:t>
        <a:bodyPr/>
        <a:lstStyle/>
        <a:p>
          <a:r>
            <a:rPr lang="nb-NO" dirty="0" smtClean="0"/>
            <a:t>Lover</a:t>
          </a:r>
          <a:endParaRPr lang="nb-NO" dirty="0"/>
        </a:p>
      </dgm:t>
    </dgm:pt>
    <dgm:pt modelId="{D746BFEA-7E5A-4B8D-94F1-778074D1DCBA}" type="parTrans" cxnId="{13125F9F-0279-4EE7-A5BB-131CEA85DE12}">
      <dgm:prSet/>
      <dgm:spPr/>
      <dgm:t>
        <a:bodyPr/>
        <a:lstStyle/>
        <a:p>
          <a:endParaRPr lang="nb-NO"/>
        </a:p>
      </dgm:t>
    </dgm:pt>
    <dgm:pt modelId="{540EC5BC-9728-43FE-AA6A-2D7AEC483D4D}" type="sibTrans" cxnId="{13125F9F-0279-4EE7-A5BB-131CEA85DE12}">
      <dgm:prSet/>
      <dgm:spPr/>
      <dgm:t>
        <a:bodyPr/>
        <a:lstStyle/>
        <a:p>
          <a:endParaRPr lang="nb-NO"/>
        </a:p>
      </dgm:t>
    </dgm:pt>
    <dgm:pt modelId="{4225F947-2649-44EA-8815-C36D7F7CFFF2}">
      <dgm:prSet phldrT="[Tekst]"/>
      <dgm:spPr/>
      <dgm:t>
        <a:bodyPr/>
        <a:lstStyle/>
        <a:p>
          <a:r>
            <a:rPr lang="nb-NO" dirty="0" smtClean="0"/>
            <a:t>Digitalisering</a:t>
          </a:r>
          <a:endParaRPr lang="nb-NO" dirty="0"/>
        </a:p>
      </dgm:t>
    </dgm:pt>
    <dgm:pt modelId="{FC2FB7CA-F8AB-40ED-8D89-DC7B62C86F09}" type="parTrans" cxnId="{E84C52D1-A525-4B52-9C2D-08BB6587E27D}">
      <dgm:prSet/>
      <dgm:spPr/>
      <dgm:t>
        <a:bodyPr/>
        <a:lstStyle/>
        <a:p>
          <a:endParaRPr lang="nb-NO"/>
        </a:p>
      </dgm:t>
    </dgm:pt>
    <dgm:pt modelId="{6AB5D148-A6AA-47E6-9591-D956E702B871}" type="sibTrans" cxnId="{E84C52D1-A525-4B52-9C2D-08BB6587E27D}">
      <dgm:prSet/>
      <dgm:spPr/>
      <dgm:t>
        <a:bodyPr/>
        <a:lstStyle/>
        <a:p>
          <a:endParaRPr lang="nb-NO"/>
        </a:p>
      </dgm:t>
    </dgm:pt>
    <dgm:pt modelId="{F5A450C4-D9C4-49B3-A465-2FC485436A2B}">
      <dgm:prSet phldrT="[Tekst]"/>
      <dgm:spPr/>
      <dgm:t>
        <a:bodyPr/>
        <a:lstStyle/>
        <a:p>
          <a:r>
            <a:rPr lang="nb-NO" dirty="0" smtClean="0"/>
            <a:t>Veiledere</a:t>
          </a:r>
          <a:endParaRPr lang="nb-NO" dirty="0"/>
        </a:p>
      </dgm:t>
    </dgm:pt>
    <dgm:pt modelId="{9493CFC7-DECD-4247-BC7B-9C401311B728}" type="parTrans" cxnId="{6C27DCF2-C0AD-4AE4-A49A-F9B5FA9BFB5A}">
      <dgm:prSet/>
      <dgm:spPr/>
      <dgm:t>
        <a:bodyPr/>
        <a:lstStyle/>
        <a:p>
          <a:endParaRPr lang="nb-NO"/>
        </a:p>
      </dgm:t>
    </dgm:pt>
    <dgm:pt modelId="{AE7C5674-9D45-4B3A-9204-59368628A3B7}" type="sibTrans" cxnId="{6C27DCF2-C0AD-4AE4-A49A-F9B5FA9BFB5A}">
      <dgm:prSet/>
      <dgm:spPr/>
      <dgm:t>
        <a:bodyPr/>
        <a:lstStyle/>
        <a:p>
          <a:endParaRPr lang="nb-NO"/>
        </a:p>
      </dgm:t>
    </dgm:pt>
    <dgm:pt modelId="{8D4CC7F8-544D-47AB-B73A-EC153A61A20C}" type="pres">
      <dgm:prSet presAssocID="{DE488A5D-A022-498B-BDB3-AB8CF67FDB8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FD2674B-76BE-4A9F-A93A-60A647A99997}" type="pres">
      <dgm:prSet presAssocID="{DE488A5D-A022-498B-BDB3-AB8CF67FDB8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B495F42-3F9E-413E-8E24-0306BD0037D8}" type="pres">
      <dgm:prSet presAssocID="{DE488A5D-A022-498B-BDB3-AB8CF67FDB8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38D77D8-4EF6-4152-B971-282AF7C77CBF}" type="pres">
      <dgm:prSet presAssocID="{DE488A5D-A022-498B-BDB3-AB8CF67FDB8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9BE6250-8165-42F5-AB65-F5182A3EB7F2}" type="pres">
      <dgm:prSet presAssocID="{DE488A5D-A022-498B-BDB3-AB8CF67FDB8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730A2EF-3C61-4C50-AB2E-7832E54CB809}" type="presOf" srcId="{4225F947-2649-44EA-8815-C36D7F7CFFF2}" destId="{138D77D8-4EF6-4152-B971-282AF7C77CBF}" srcOrd="0" destOrd="0" presId="urn:microsoft.com/office/officeart/2005/8/layout/pyramid4"/>
    <dgm:cxn modelId="{88DA28D2-11BF-426F-873F-218FA577CA74}" type="presOf" srcId="{F5A450C4-D9C4-49B3-A465-2FC485436A2B}" destId="{19BE6250-8165-42F5-AB65-F5182A3EB7F2}" srcOrd="0" destOrd="0" presId="urn:microsoft.com/office/officeart/2005/8/layout/pyramid4"/>
    <dgm:cxn modelId="{6C27DCF2-C0AD-4AE4-A49A-F9B5FA9BFB5A}" srcId="{DE488A5D-A022-498B-BDB3-AB8CF67FDB87}" destId="{F5A450C4-D9C4-49B3-A465-2FC485436A2B}" srcOrd="3" destOrd="0" parTransId="{9493CFC7-DECD-4247-BC7B-9C401311B728}" sibTransId="{AE7C5674-9D45-4B3A-9204-59368628A3B7}"/>
    <dgm:cxn modelId="{E84C52D1-A525-4B52-9C2D-08BB6587E27D}" srcId="{DE488A5D-A022-498B-BDB3-AB8CF67FDB87}" destId="{4225F947-2649-44EA-8815-C36D7F7CFFF2}" srcOrd="2" destOrd="0" parTransId="{FC2FB7CA-F8AB-40ED-8D89-DC7B62C86F09}" sibTransId="{6AB5D148-A6AA-47E6-9591-D956E702B871}"/>
    <dgm:cxn modelId="{B655FA1C-2672-4A99-A491-381F3D72DA8C}" srcId="{DE488A5D-A022-498B-BDB3-AB8CF67FDB87}" destId="{6D85BEA1-6CCC-4EB6-8EE3-18FDFE236D1D}" srcOrd="0" destOrd="0" parTransId="{984CBCBF-E3A6-4C4C-ACD5-2E2FF17BD4FF}" sibTransId="{CE2EF08C-26B1-4F50-9793-AEF681CD06A7}"/>
    <dgm:cxn modelId="{DCE9E3B5-8D4F-46B9-AED8-60C0749E66BD}" type="presOf" srcId="{1D0AFF75-E517-42FD-8EE1-FDC417FD55C2}" destId="{4B495F42-3F9E-413E-8E24-0306BD0037D8}" srcOrd="0" destOrd="0" presId="urn:microsoft.com/office/officeart/2005/8/layout/pyramid4"/>
    <dgm:cxn modelId="{13125F9F-0279-4EE7-A5BB-131CEA85DE12}" srcId="{DE488A5D-A022-498B-BDB3-AB8CF67FDB87}" destId="{1D0AFF75-E517-42FD-8EE1-FDC417FD55C2}" srcOrd="1" destOrd="0" parTransId="{D746BFEA-7E5A-4B8D-94F1-778074D1DCBA}" sibTransId="{540EC5BC-9728-43FE-AA6A-2D7AEC483D4D}"/>
    <dgm:cxn modelId="{727E5400-EE32-4188-97D4-D0448112EFB3}" type="presOf" srcId="{DE488A5D-A022-498B-BDB3-AB8CF67FDB87}" destId="{8D4CC7F8-544D-47AB-B73A-EC153A61A20C}" srcOrd="0" destOrd="0" presId="urn:microsoft.com/office/officeart/2005/8/layout/pyramid4"/>
    <dgm:cxn modelId="{DBFD67D8-B343-4802-B4C1-1C3C7B2D6D51}" type="presOf" srcId="{6D85BEA1-6CCC-4EB6-8EE3-18FDFE236D1D}" destId="{3FD2674B-76BE-4A9F-A93A-60A647A99997}" srcOrd="0" destOrd="0" presId="urn:microsoft.com/office/officeart/2005/8/layout/pyramid4"/>
    <dgm:cxn modelId="{494629A1-9A51-44F9-8231-67579B37A66E}" type="presParOf" srcId="{8D4CC7F8-544D-47AB-B73A-EC153A61A20C}" destId="{3FD2674B-76BE-4A9F-A93A-60A647A99997}" srcOrd="0" destOrd="0" presId="urn:microsoft.com/office/officeart/2005/8/layout/pyramid4"/>
    <dgm:cxn modelId="{B650E6AA-F76A-4DDA-A551-901028A98123}" type="presParOf" srcId="{8D4CC7F8-544D-47AB-B73A-EC153A61A20C}" destId="{4B495F42-3F9E-413E-8E24-0306BD0037D8}" srcOrd="1" destOrd="0" presId="urn:microsoft.com/office/officeart/2005/8/layout/pyramid4"/>
    <dgm:cxn modelId="{163C1A32-12B9-436A-A392-A4E255C13953}" type="presParOf" srcId="{8D4CC7F8-544D-47AB-B73A-EC153A61A20C}" destId="{138D77D8-4EF6-4152-B971-282AF7C77CBF}" srcOrd="2" destOrd="0" presId="urn:microsoft.com/office/officeart/2005/8/layout/pyramid4"/>
    <dgm:cxn modelId="{A6DB85A8-7769-4D98-BEDB-3ED3C6F2F47B}" type="presParOf" srcId="{8D4CC7F8-544D-47AB-B73A-EC153A61A20C}" destId="{19BE6250-8165-42F5-AB65-F5182A3EB7F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2674B-76BE-4A9F-A93A-60A647A99997}">
      <dsp:nvSpPr>
        <dsp:cNvPr id="0" name=""/>
        <dsp:cNvSpPr/>
      </dsp:nvSpPr>
      <dsp:spPr>
        <a:xfrm>
          <a:off x="2859732" y="0"/>
          <a:ext cx="2057400" cy="20574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Bruker-medvirkning</a:t>
          </a:r>
          <a:endParaRPr lang="nb-NO" sz="1200" kern="1200" dirty="0"/>
        </a:p>
      </dsp:txBody>
      <dsp:txXfrm>
        <a:off x="3374082" y="1028700"/>
        <a:ext cx="1028700" cy="1028700"/>
      </dsp:txXfrm>
    </dsp:sp>
    <dsp:sp modelId="{4B495F42-3F9E-413E-8E24-0306BD0037D8}">
      <dsp:nvSpPr>
        <dsp:cNvPr id="0" name=""/>
        <dsp:cNvSpPr/>
      </dsp:nvSpPr>
      <dsp:spPr>
        <a:xfrm>
          <a:off x="1831032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Lover</a:t>
          </a:r>
          <a:endParaRPr lang="nb-NO" sz="1200" kern="1200" dirty="0"/>
        </a:p>
      </dsp:txBody>
      <dsp:txXfrm>
        <a:off x="2345382" y="3086100"/>
        <a:ext cx="1028700" cy="1028700"/>
      </dsp:txXfrm>
    </dsp:sp>
    <dsp:sp modelId="{138D77D8-4EF6-4152-B971-282AF7C77CBF}">
      <dsp:nvSpPr>
        <dsp:cNvPr id="0" name=""/>
        <dsp:cNvSpPr/>
      </dsp:nvSpPr>
      <dsp:spPr>
        <a:xfrm rot="10800000">
          <a:off x="2859732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Digitalisering</a:t>
          </a:r>
          <a:endParaRPr lang="nb-NO" sz="1200" kern="1200" dirty="0"/>
        </a:p>
      </dsp:txBody>
      <dsp:txXfrm rot="10800000">
        <a:off x="3374082" y="2057400"/>
        <a:ext cx="1028700" cy="1028700"/>
      </dsp:txXfrm>
    </dsp:sp>
    <dsp:sp modelId="{19BE6250-8165-42F5-AB65-F5182A3EB7F2}">
      <dsp:nvSpPr>
        <dsp:cNvPr id="0" name=""/>
        <dsp:cNvSpPr/>
      </dsp:nvSpPr>
      <dsp:spPr>
        <a:xfrm>
          <a:off x="3888432" y="2057400"/>
          <a:ext cx="2057400" cy="2057400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200" kern="1200" dirty="0" smtClean="0"/>
            <a:t>Veiledere</a:t>
          </a:r>
          <a:endParaRPr lang="nb-NO" sz="1200" kern="1200" dirty="0"/>
        </a:p>
      </dsp:txBody>
      <dsp:txXfrm>
        <a:off x="4402782" y="3086100"/>
        <a:ext cx="1028700" cy="102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2874-8C76-4D82-910B-AD79E6D39E76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1521-06A1-4533-9DC5-8828C680E5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49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Velkommen</a:t>
            </a:r>
          </a:p>
          <a:p>
            <a:endParaRPr lang="nb-NO" baseline="0" dirty="0" smtClean="0"/>
          </a:p>
          <a:p>
            <a:r>
              <a:rPr lang="nb-NO" baseline="0" dirty="0" smtClean="0"/>
              <a:t>Mitt navn er Eva Heggstad Aas – jeg har Koordinerende enhet som mitt ansvarsområde og er organisatorisk plassert i stab hos helsesjefen. </a:t>
            </a:r>
          </a:p>
          <a:p>
            <a:r>
              <a:rPr lang="nb-NO" baseline="0" dirty="0" smtClean="0"/>
              <a:t>Med meg i arrangementskomiteen for denne dagen er Ellrun Ystad og Grethe Iren Hansen Aarsund. </a:t>
            </a:r>
          </a:p>
          <a:p>
            <a:r>
              <a:rPr lang="nb-NO" baseline="0" dirty="0" smtClean="0"/>
              <a:t>	Presentere seg selv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 er valgt ut fordi de har jobbet i prosjektet </a:t>
            </a:r>
            <a:r>
              <a:rPr lang="nb-NO" baseline="0" dirty="0" err="1" smtClean="0"/>
              <a:t>Oppstartskoordinator</a:t>
            </a:r>
            <a:r>
              <a:rPr lang="nb-NO" baseline="0" dirty="0" smtClean="0"/>
              <a:t>, samt at de er lokale </a:t>
            </a:r>
            <a:r>
              <a:rPr lang="nb-NO" baseline="0" dirty="0" err="1" smtClean="0"/>
              <a:t>admin</a:t>
            </a:r>
            <a:r>
              <a:rPr lang="nb-NO" baseline="0" dirty="0" smtClean="0"/>
              <a:t> på </a:t>
            </a:r>
            <a:r>
              <a:rPr lang="nb-NO" baseline="0" dirty="0" err="1" smtClean="0"/>
              <a:t>Sampro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Grethe har vært ivrig på </a:t>
            </a:r>
            <a:r>
              <a:rPr lang="nb-NO" baseline="0" dirty="0" err="1" smtClean="0"/>
              <a:t>Sampro</a:t>
            </a:r>
            <a:r>
              <a:rPr lang="nb-NO" baseline="0" dirty="0" smtClean="0"/>
              <a:t> lenge og er flink.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Dagen i dag skal handle om grunnleggende kompetanse for koordinatorer. </a:t>
            </a:r>
          </a:p>
          <a:p>
            <a:r>
              <a:rPr lang="nb-NO" baseline="0" dirty="0" smtClean="0"/>
              <a:t>Opplæring – gi nok kunnskap til å vite hva man skal gjøre og trygghet nok til å kaste seg uti det.</a:t>
            </a:r>
          </a:p>
          <a:p>
            <a:r>
              <a:rPr lang="nb-NO" baseline="0" dirty="0" smtClean="0"/>
              <a:t>Ferdigheter tilegnes etter hvert som man øver.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Når dere går hjem i dag håper vi at dere føler dere bedre rustet til koordinatoroppgaven.</a:t>
            </a:r>
          </a:p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676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samarbeidsmøter og ansvarsgruppemøter</a:t>
            </a:r>
            <a:r>
              <a:rPr lang="nb-NO" baseline="0" dirty="0" smtClean="0"/>
              <a:t> er det lurt at koordinatoren planlegger møtet – sammen med bruker så langt det er mulig, og pårørende eller verge dersom det er naturlig.</a:t>
            </a:r>
          </a:p>
          <a:p>
            <a:r>
              <a:rPr lang="nb-NO" baseline="0" dirty="0" smtClean="0"/>
              <a:t>Avklar hva som er brukerens mål med møtet – det blir rettesnora for hvor man skal. Å få avklart dette blir også en viktig avklaring for at koordinator kan greie å få med resten av samarbeidspartnerne/ ansvarsgruppemedlemmene i samme retning. 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12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Alle</a:t>
            </a:r>
            <a:r>
              <a:rPr lang="nb-NO" baseline="0" dirty="0" smtClean="0"/>
              <a:t> som sitter i et møte rundt en person – sitter der for en grunn. Brukeren/personen har behov for tjeneste fra din enhet og du representerer denne. Det er viktig å ha respekt for denne oppgaven – og ikke minst respekt for brukeren og de andres tid. Derfor er det viktig å være seg sitt ansvar bevisst og bidra til det beste for personen det gjelder.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39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viktig når man skal bygge trygge koordinatorer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983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38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98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Helse</a:t>
            </a:r>
            <a:r>
              <a:rPr lang="nb-NO" baseline="0" dirty="0" smtClean="0"/>
              <a:t> og omsorgstjenesteloven</a:t>
            </a:r>
          </a:p>
          <a:p>
            <a:r>
              <a:rPr lang="nb-NO" baseline="0" dirty="0" smtClean="0"/>
              <a:t>Forskrift om habilitering og rehabilitering</a:t>
            </a:r>
          </a:p>
          <a:p>
            <a:r>
              <a:rPr lang="nb-NO" baseline="0" dirty="0" smtClean="0"/>
              <a:t>Pasientrettighetsloven</a:t>
            </a:r>
          </a:p>
          <a:p>
            <a:r>
              <a:rPr lang="nb-NO" baseline="0" dirty="0" smtClean="0"/>
              <a:t>Lov om psykisk helsevern</a:t>
            </a:r>
          </a:p>
          <a:p>
            <a:endParaRPr lang="nb-NO" baseline="0" dirty="0" smtClean="0"/>
          </a:p>
          <a:p>
            <a:r>
              <a:rPr lang="nb-NO" baseline="0" dirty="0" smtClean="0"/>
              <a:t>Lov om barnevern</a:t>
            </a:r>
          </a:p>
          <a:p>
            <a:r>
              <a:rPr lang="nb-NO" baseline="0" dirty="0" smtClean="0"/>
              <a:t>Lov om sosiale tjenester</a:t>
            </a:r>
          </a:p>
          <a:p>
            <a:r>
              <a:rPr lang="nb-NO" baseline="0" dirty="0" smtClean="0"/>
              <a:t>Lov om helsepersonell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Dette er bakteppet for det arbeidet dere holder på med som koordinatorer.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 er disse dokumentene som slår fast hva kommunene skal og ikke skal gjøre – og som sier i grove trekk hvordan vi skal gjøre det.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Dere trenger ikke å vite akkurat hva som står hvor, men det er viktig at dere vet om at i disse dokumentene står det hva kommunen plikter og hva innbyggerne har rett til knyttet til det arbeidet dere gjør som koordinator. Da handler det om tverrfaglig samarbeid – ofte strukturert i en ansvarsgruppe - og det handler om individuell plan.</a:t>
            </a:r>
          </a:p>
          <a:p>
            <a:r>
              <a:rPr lang="nb-NO" baseline="0" dirty="0" smtClean="0"/>
              <a:t>  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23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Mye spennende</a:t>
            </a:r>
            <a:r>
              <a:rPr lang="nb-NO" baseline="0" dirty="0" smtClean="0"/>
              <a:t> utvikling</a:t>
            </a:r>
          </a:p>
          <a:p>
            <a:endParaRPr lang="nb-NO" baseline="0" dirty="0" smtClean="0"/>
          </a:p>
          <a:p>
            <a:r>
              <a:rPr lang="nb-NO" baseline="0" dirty="0" smtClean="0"/>
              <a:t>Steinkjer vært med i flere prosjekt </a:t>
            </a:r>
          </a:p>
          <a:p>
            <a:r>
              <a:rPr lang="nb-NO" baseline="0" dirty="0" smtClean="0"/>
              <a:t>	2012/13 – Koordinatorskole</a:t>
            </a:r>
          </a:p>
          <a:p>
            <a:r>
              <a:rPr lang="nb-NO" baseline="0" dirty="0" smtClean="0"/>
              <a:t>	2017/18 – </a:t>
            </a:r>
            <a:r>
              <a:rPr lang="nb-NO" baseline="0" dirty="0" err="1" smtClean="0"/>
              <a:t>Oppstartskoordinator</a:t>
            </a:r>
            <a:endParaRPr lang="nb-NO" baseline="0" dirty="0" smtClean="0"/>
          </a:p>
          <a:p>
            <a:r>
              <a:rPr lang="nb-NO" baseline="0" dirty="0" smtClean="0"/>
              <a:t>	2018/21 – Strukturert tverrfaglig oppfølgingsteam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8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å være koordinator betyr å «virke sammen». Oppgaven </a:t>
            </a:r>
            <a:r>
              <a:rPr lang="nb-NO" dirty="0" err="1" smtClean="0"/>
              <a:t>bllir</a:t>
            </a:r>
            <a:r>
              <a:rPr lang="nb-NO" dirty="0" smtClean="0"/>
              <a:t> å få alle de ulike fagtjenestene til å virke sammen – fram mot ett og samme mål – Brukerens mål!</a:t>
            </a:r>
          </a:p>
          <a:p>
            <a:endParaRPr lang="nb-NO" dirty="0" smtClean="0"/>
          </a:p>
          <a:p>
            <a:r>
              <a:rPr lang="nb-NO" dirty="0" smtClean="0"/>
              <a:t>Dette krever at koordinatoren tar en tydelig</a:t>
            </a:r>
            <a:r>
              <a:rPr lang="nb-NO" baseline="0" dirty="0" smtClean="0"/>
              <a:t> </a:t>
            </a:r>
            <a:r>
              <a:rPr lang="nb-NO" dirty="0" smtClean="0"/>
              <a:t>lederrolle,</a:t>
            </a:r>
            <a:r>
              <a:rPr lang="nb-NO" baseline="0" dirty="0" smtClean="0"/>
              <a:t> og jobber strukturert, med god kommunikasjon og dialog underveis.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 at dere som koordinatorer skal lykkes, er det viktig at det er flere ledd i organisasjonen vår som fungerer. Det er viktig at dere har tett dialog med nærmeste leder på hva som er utfordrende i koordinatorrollen.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2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28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Kommunikasjon er ofte mye </a:t>
            </a:r>
            <a:r>
              <a:rPr lang="nb-NO" dirty="0" err="1" smtClean="0"/>
              <a:t>vanskligere</a:t>
            </a:r>
            <a:r>
              <a:rPr lang="nb-NO" dirty="0" smtClean="0"/>
              <a:t> enn man skulle tro. Jeg tror jeg er tydelig</a:t>
            </a:r>
            <a:r>
              <a:rPr lang="nb-NO" baseline="0" dirty="0" smtClean="0"/>
              <a:t> og har gitt en grei beskjed og dere har ikke oppfattet det eller oppfattet den annerledes enn hva jeg mente.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Derfor er det alltid viktig at lederen – altså dere som koordinatorer – sjekker at budskapet er oppfattet slik det var ment. </a:t>
            </a:r>
          </a:p>
          <a:p>
            <a:r>
              <a:rPr lang="nb-NO" baseline="0" dirty="0" smtClean="0"/>
              <a:t>Det er ikke bra dersom samhandlingen i ansvarsgruppene bærer preg av hviskeleken </a:t>
            </a:r>
            <a:r>
              <a:rPr lang="nb-NO" baseline="0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28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Koordinator har ANSVAR for mye</a:t>
            </a:r>
            <a:r>
              <a:rPr lang="nb-NO" baseline="0" dirty="0" smtClean="0"/>
              <a:t>, men kan godt DELEGERE oppgaver. Det er likevel viktig at koordinator blir gitt tilbakemelding når den delegerte oppgaven er utført, slik at </a:t>
            </a:r>
            <a:r>
              <a:rPr lang="nb-NO" baseline="0" dirty="0" err="1" smtClean="0"/>
              <a:t>koordiantoren</a:t>
            </a:r>
            <a:r>
              <a:rPr lang="nb-NO" baseline="0" dirty="0" smtClean="0"/>
              <a:t> sitter med oversikten.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45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</a:t>
            </a:r>
            <a:r>
              <a:rPr lang="nb-NO" baseline="0" dirty="0" smtClean="0"/>
              <a:t> lav terskel for å be om hjelp, råd eller veiledning dersom du står fast. Det kan mange ganger være vanskelig å vite hva som er best å gjøre, og da er det viktig å spørre andre. Kanskje har noen vært borti lignende utfordring tidligere og kan tipse hva som fungerte da. Bruk kolleger eller nærmeste leder – eller framover nå – </a:t>
            </a:r>
            <a:r>
              <a:rPr lang="nb-NO" baseline="0" dirty="0" err="1" smtClean="0"/>
              <a:t>oppstartskoordinatorene</a:t>
            </a:r>
            <a:r>
              <a:rPr lang="nb-NO" baseline="0" dirty="0" smtClean="0"/>
              <a:t> </a:t>
            </a:r>
            <a:r>
              <a:rPr lang="nb-NO" baseline="0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1521-06A1-4533-9DC5-8828C680E55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83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tel og innhold ov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1628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162800" cy="1981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981200"/>
            <a:ext cx="77768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336"/>
            <a:ext cx="1581944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37AB37F-2951-46CB-BF3B-DFFE9BF0F12C}" type="datetimeFigureOut">
              <a:rPr lang="nb-NO" smtClean="0"/>
              <a:t>01.11.2018</a:t>
            </a:fld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336"/>
            <a:ext cx="2599928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336"/>
            <a:ext cx="16192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102689-399C-4AF9-9EF8-ACE3EB8BB61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89" y="6006271"/>
            <a:ext cx="1872209" cy="4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-i-eqs01.invest.kommune.no/cgi-bin/document.pl?pid=steinkjer&amp;UnitID=&amp;DocumentID=736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e-i-eqs01.invest.kommune.no/cgi-bin/document.pl?pid=steinkjer&amp;UnitID=&amp;DocumentID=788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Velkommen </a:t>
            </a:r>
            <a:br>
              <a:rPr lang="nb-NO" dirty="0" smtClean="0"/>
            </a:br>
            <a:r>
              <a:rPr lang="nb-NO" dirty="0" smtClean="0"/>
              <a:t>til grunnopplæring for koordinatorer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nb-NO" dirty="0" smtClean="0"/>
              <a:t>God planlegging er halve arbeidet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t="5298" r="3552" b="3498"/>
          <a:stretch/>
        </p:blipFill>
        <p:spPr bwMode="auto">
          <a:xfrm>
            <a:off x="1028699" y="1340768"/>
            <a:ext cx="6841745" cy="47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Delta aktivt i møter selv om du ikke har møteansvar</a:t>
            </a:r>
            <a:endParaRPr lang="nb-N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nb-NO" dirty="0" smtClean="0"/>
              <a:t>Opplevelse av mestring fører til personlig og faglig vekst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480719" cy="46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Kvalitetssystem - EQS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>
              <a:buFont typeface="Arial" panose="020B0604020202020204" pitchFamily="34" charset="0"/>
              <a:buChar char="•"/>
            </a:pPr>
            <a:r>
              <a:rPr lang="nb-NO" dirty="0" smtClean="0"/>
              <a:t>«Regelperm» med prosedyrer og bruksanvisninger – for å kvalitetssikre at arbeidet utføres slik det skal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b-NO" dirty="0" smtClean="0"/>
              <a:t>Vanskelig å holde alle permer oppdatert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b-NO" dirty="0" smtClean="0"/>
              <a:t>Elektronisk </a:t>
            </a:r>
            <a:r>
              <a:rPr lang="nb-NO" dirty="0"/>
              <a:t>intern veileder – alltid oppdatert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b-NO" dirty="0" smtClean="0"/>
              <a:t>Elektronisk perm – startet i 2015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b-NO" dirty="0" smtClean="0"/>
              <a:t>Stor </a:t>
            </a:r>
            <a:r>
              <a:rPr lang="nb-NO" dirty="0"/>
              <a:t>videreutvikling i </a:t>
            </a:r>
            <a:r>
              <a:rPr lang="nb-NO" dirty="0" smtClean="0"/>
              <a:t>2016, 2017 og 2018</a:t>
            </a:r>
            <a:endParaRPr lang="nb-NO" dirty="0"/>
          </a:p>
          <a:p>
            <a:pPr lvl="6">
              <a:buFont typeface="Arial" panose="020B0604020202020204" pitchFamily="34" charset="0"/>
              <a:buChar char="•"/>
            </a:pPr>
            <a:r>
              <a:rPr lang="nb-NO" dirty="0"/>
              <a:t>Nylansering </a:t>
            </a:r>
            <a:r>
              <a:rPr lang="nb-NO" dirty="0" smtClean="0"/>
              <a:t>nå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nb-NO" dirty="0" smtClean="0"/>
              <a:t>Eksport til internett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nb-NO" dirty="0" smtClean="0"/>
              <a:t>«levende» prosedyrer med trykkbare lenker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nb-NO" dirty="0" smtClean="0"/>
              <a:t>Alle enheter i alle avdelinger finner samme «perm»</a:t>
            </a:r>
          </a:p>
          <a:p>
            <a:pPr marL="3200400" lvl="7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 descr="Speidermuseet — speiderbevegelsens skattkist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8957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25898"/>
              </p:ext>
            </p:extLst>
          </p:nvPr>
        </p:nvGraphicFramePr>
        <p:xfrm>
          <a:off x="1012111" y="1484784"/>
          <a:ext cx="6728241" cy="5409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649">
                  <a:extLst>
                    <a:ext uri="{9D8B030D-6E8A-4147-A177-3AD203B41FA5}">
                      <a16:colId xmlns:a16="http://schemas.microsoft.com/office/drawing/2014/main" val="256985117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95438479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3672398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+mn-lt"/>
                        </a:rPr>
                        <a:t>12.00 -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12.15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Velkommen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Skisse</a:t>
                      </a:r>
                      <a:r>
                        <a:rPr lang="nb-N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av bakteppet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Praktisk info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 Heggstad</a:t>
                      </a:r>
                      <a:r>
                        <a:rPr lang="nb-NO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Aas</a:t>
                      </a: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57020"/>
                  </a:ext>
                </a:extLst>
              </a:tr>
              <a:tr h="81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12.15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-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12.40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Koordinatorrollen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– 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forventninger,</a:t>
                      </a:r>
                      <a:r>
                        <a:rPr lang="nb-NO" sz="1400" baseline="0" dirty="0" smtClean="0">
                          <a:effectLst/>
                          <a:latin typeface="+mn-lt"/>
                        </a:rPr>
                        <a:t> ansvar og oppgaver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aseline="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Forløp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Ellrun Ystad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52372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12.40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-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12.50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70813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12.50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-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13.50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Introduksjon av </a:t>
                      </a:r>
                      <a:r>
                        <a:rPr lang="nb-NO" sz="1400" dirty="0" err="1" smtClean="0">
                          <a:effectLst/>
                          <a:latin typeface="+mn-lt"/>
                        </a:rPr>
                        <a:t>Sampro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 som verktøy</a:t>
                      </a:r>
                      <a:r>
                        <a:rPr lang="nb-NO" sz="1400" baseline="0" dirty="0" smtClean="0">
                          <a:effectLst/>
                          <a:latin typeface="+mn-lt"/>
                        </a:rPr>
                        <a:t> for individuell plan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Grethe Iren Hansen Aarsund</a:t>
                      </a:r>
                      <a:r>
                        <a:rPr lang="nb-NO" sz="1400" baseline="0" dirty="0" smtClean="0">
                          <a:effectLst/>
                          <a:latin typeface="+mn-lt"/>
                        </a:rPr>
                        <a:t> 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00403"/>
                  </a:ext>
                </a:extLst>
              </a:tr>
              <a:tr h="1006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smtClean="0">
                          <a:effectLst/>
                          <a:latin typeface="+mn-lt"/>
                        </a:rPr>
                        <a:t>13.50 </a:t>
                      </a:r>
                      <a:r>
                        <a:rPr lang="nb-NO" sz="1400" dirty="0">
                          <a:effectLst/>
                          <a:latin typeface="+mn-lt"/>
                        </a:rPr>
                        <a:t>-</a:t>
                      </a:r>
                      <a:r>
                        <a:rPr lang="nb-NO" sz="1400" dirty="0" smtClean="0">
                          <a:effectLst/>
                          <a:latin typeface="+mn-lt"/>
                        </a:rPr>
                        <a:t>14.00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</a:rPr>
                        <a:t>Pause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55878"/>
                  </a:ext>
                </a:extLst>
              </a:tr>
              <a:tr h="62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 – 14.30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Introduksjon</a:t>
                      </a:r>
                      <a:r>
                        <a:rPr lang="nb-NO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 EQS – verktøykassen for koordinatorer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3738"/>
                  </a:ext>
                </a:extLst>
              </a:tr>
              <a:tr h="621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</a:t>
                      </a:r>
                      <a:r>
                        <a:rPr lang="nb-NO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15.00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Oppsummering og evaluering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 , Ellrun og Grethe</a:t>
                      </a:r>
                      <a:endParaRPr lang="nb-N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41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241" y="-7303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75" y="1181100"/>
            <a:ext cx="2582475" cy="378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Kommunens styringsverktøy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" y="2847275"/>
            <a:ext cx="2736304" cy="35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81" y="1671222"/>
            <a:ext cx="2160265" cy="305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2" y="1524652"/>
            <a:ext cx="2174996" cy="310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48" y="253064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9" y="227319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" y="3310712"/>
            <a:ext cx="3419852" cy="199568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9315" y="4469837"/>
            <a:ext cx="1872715" cy="2140786"/>
          </a:xfrm>
          <a:prstGeom prst="rect">
            <a:avLst/>
          </a:prstGeom>
        </p:spPr>
      </p:pic>
      <p:pic>
        <p:nvPicPr>
          <p:cNvPr id="11" name="Plassholder for innhold 5"/>
          <p:cNvPicPr>
            <a:picLocks noChangeAspect="1"/>
          </p:cNvPicPr>
          <p:nvPr/>
        </p:nvPicPr>
        <p:blipFill rotWithShape="1">
          <a:blip r:embed="rId11"/>
          <a:srcRect l="26374" t="19435" r="27360" b="19315"/>
          <a:stretch/>
        </p:blipFill>
        <p:spPr bwMode="auto">
          <a:xfrm>
            <a:off x="5203970" y="4544982"/>
            <a:ext cx="2672952" cy="19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28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Mye har skjedd på 5 år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42586"/>
              </p:ext>
            </p:extLst>
          </p:nvPr>
        </p:nvGraphicFramePr>
        <p:xfrm>
          <a:off x="683568" y="1981200"/>
          <a:ext cx="77768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59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Arbeidsgivers 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b-NO" b="1" dirty="0" smtClean="0"/>
              <a:t>Øverste ledelse </a:t>
            </a:r>
          </a:p>
          <a:p>
            <a:pPr marL="0" indent="0"/>
            <a:endParaRPr lang="nb-NO" b="1" dirty="0"/>
          </a:p>
          <a:p>
            <a:pPr marL="0" indent="0"/>
            <a:r>
              <a:rPr lang="nb-NO" b="1" dirty="0" smtClean="0">
                <a:hlinkClick r:id="rId3"/>
              </a:rPr>
              <a:t>Koordinerende enhet</a:t>
            </a:r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Utarbeide prosedyrer og rutiner </a:t>
            </a:r>
            <a:r>
              <a:rPr lang="nb-NO" dirty="0"/>
              <a:t>for arbeidet med individuell plan og koordinator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b-NO" dirty="0" smtClean="0"/>
              <a:t>Oppnevning </a:t>
            </a:r>
            <a:r>
              <a:rPr lang="nb-NO" dirty="0"/>
              <a:t>av koordinator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Kompetanseheving </a:t>
            </a:r>
            <a:r>
              <a:rPr lang="nb-NO" dirty="0"/>
              <a:t>om individuell plan og </a:t>
            </a:r>
            <a:r>
              <a:rPr lang="nb-NO" dirty="0" smtClean="0"/>
              <a:t>koordinator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b-NO" dirty="0"/>
              <a:t>Opplæring og veiledning av koordinatorer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b-NO" dirty="0" smtClean="0"/>
              <a:t>System for kompetent hjelp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nb-NO" dirty="0" smtClean="0"/>
              <a:t>Lokale administratorer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Bidra </a:t>
            </a:r>
            <a:r>
              <a:rPr lang="nb-NO" dirty="0"/>
              <a:t>til samarbeid på tvers av fagområder, nivåer og </a:t>
            </a:r>
            <a:r>
              <a:rPr lang="nb-NO" dirty="0" smtClean="0"/>
              <a:t>sektorer</a:t>
            </a:r>
          </a:p>
          <a:p>
            <a:pPr marL="0" indent="0"/>
            <a:endParaRPr lang="nb-NO" dirty="0" smtClean="0"/>
          </a:p>
          <a:p>
            <a:pPr marL="0" indent="0"/>
            <a:r>
              <a:rPr lang="nb-NO" b="1" dirty="0">
                <a:hlinkClick r:id="rId4"/>
              </a:rPr>
              <a:t>Nærmeste leder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Legge til rette for at jobben skal kunne utføres tilfredsstillende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Tid og 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Tilgang på teknisk utstyr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832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Verktøy for å kunne være en god koordinator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14" y="1981200"/>
            <a:ext cx="684417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Kommuniser tydelig med brukere, pårørende og andre samarbeidspartnere</a:t>
            </a:r>
            <a:endParaRPr lang="nb-NO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5" y="2204864"/>
            <a:ext cx="8839121" cy="31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Deleger ansvar og oppgaver – trekk i trådene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76316" cy="34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 veiledning – bruk kolleger og leder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651140" cy="429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1104</TotalTime>
  <Words>884</Words>
  <Application>Microsoft Office PowerPoint</Application>
  <PresentationFormat>Skjermfremvisning (4:3)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Wingdings</vt:lpstr>
      <vt:lpstr>blank</vt:lpstr>
      <vt:lpstr>Velkommen  til grunnopplæring for koordinatorer </vt:lpstr>
      <vt:lpstr>Agenda</vt:lpstr>
      <vt:lpstr>Kommunens styringsverktøy</vt:lpstr>
      <vt:lpstr>Mye har skjedd på 5 år</vt:lpstr>
      <vt:lpstr>Arbeidsgivers ansvar</vt:lpstr>
      <vt:lpstr>Verktøy for å kunne være en god koordinator</vt:lpstr>
      <vt:lpstr>Kommuniser tydelig med brukere, pårørende og andre samarbeidspartnere</vt:lpstr>
      <vt:lpstr>Deleger ansvar og oppgaver – trekk i trådene</vt:lpstr>
      <vt:lpstr>Søk veiledning – bruk kolleger og leder</vt:lpstr>
      <vt:lpstr>God planlegging er halve arbeidet</vt:lpstr>
      <vt:lpstr>Delta aktivt i møter selv om du ikke har møteansvar</vt:lpstr>
      <vt:lpstr>Opplevelse av mestring fører til personlig og faglig vekst</vt:lpstr>
      <vt:lpstr>Kvalitetssystem - EQS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jobbes det med IP i Steinkjer kommune</dc:title>
  <dc:creator>Eva Heggstad Aas</dc:creator>
  <cp:lastModifiedBy>Eva Heggstad Aas</cp:lastModifiedBy>
  <cp:revision>59</cp:revision>
  <cp:lastPrinted>2018-10-30T09:16:50Z</cp:lastPrinted>
  <dcterms:created xsi:type="dcterms:W3CDTF">2016-02-08T11:23:30Z</dcterms:created>
  <dcterms:modified xsi:type="dcterms:W3CDTF">2018-11-01T08:27:25Z</dcterms:modified>
</cp:coreProperties>
</file>