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71" r:id="rId5"/>
    <p:sldId id="272" r:id="rId6"/>
    <p:sldId id="267" r:id="rId7"/>
    <p:sldId id="263" r:id="rId8"/>
    <p:sldId id="264" r:id="rId9"/>
    <p:sldId id="270" r:id="rId10"/>
    <p:sldId id="261" r:id="rId11"/>
    <p:sldId id="273" r:id="rId12"/>
    <p:sldId id="265" r:id="rId13"/>
  </p:sldIdLst>
  <p:sldSz cx="9144000" cy="6858000" type="screen4x3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4" autoAdjust="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31ACC-B30C-4520-A34C-87C68C8B0CE1}" type="datetimeFigureOut">
              <a:rPr lang="nb-NO" smtClean="0"/>
              <a:t>26.07.2018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E291D-9CDB-4A42-9A1F-01E4B7EA59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4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A6D9E-4D12-4A4E-BE56-886CF8059968}" type="datetime1">
              <a:rPr lang="nb-NO" smtClean="0"/>
              <a:t>26.07.2018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6F323-98C8-49AF-9ADF-9254ED0546EC}" type="datetime1">
              <a:rPr lang="nb-NO" smtClean="0"/>
              <a:t>26.07.2018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C7656-EC7B-4CB0-AF22-03762DBCB55C}" type="datetime1">
              <a:rPr lang="nb-NO" smtClean="0"/>
              <a:t>26.07.2018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C32CD9-B098-432F-823D-A47676388180}" type="datetime1">
              <a:rPr lang="nb-NO" smtClean="0"/>
              <a:t>26.07.2018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tel og innhold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71628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1628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DE603F-30EE-4600-B2AF-13EBE009A5FF}" type="datetime1">
              <a:rPr lang="nb-NO" smtClean="0"/>
              <a:t>26.07.2018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DF876-1CB7-4046-99F3-4A727E5B6FED}" type="datetime1">
              <a:rPr lang="nb-NO" smtClean="0"/>
              <a:t>26.07.2018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46FB34-18B0-4F91-B0D4-3AE335D6F3E2}" type="datetime1">
              <a:rPr lang="nb-NO" smtClean="0"/>
              <a:t>26.07.2018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1BDC2-997B-4D57-B856-8D6559082A18}" type="datetime1">
              <a:rPr lang="nb-NO" smtClean="0"/>
              <a:t>26.07.2018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4B0BB-9CCC-4B6D-9EF9-88001EC52DC8}" type="datetime1">
              <a:rPr lang="nb-NO" smtClean="0"/>
              <a:t>26.07.2018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798E1-8A80-4B67-879E-CD99815A4FF3}" type="datetime1">
              <a:rPr lang="nb-NO" smtClean="0"/>
              <a:t>26.07.2018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0BA4D-DA66-4CCC-940C-8553A0236C9E}" type="datetime1">
              <a:rPr lang="nb-NO" smtClean="0"/>
              <a:t>26.07.2018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33BF9-3F92-4CB3-9AD3-C23638A8A7BD}" type="datetime1">
              <a:rPr lang="nb-NO" smtClean="0"/>
              <a:t>26.07.2018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EFEA4-4EEC-4D42-9953-21B188870F18}" type="datetime1">
              <a:rPr lang="nb-NO" smtClean="0"/>
              <a:t>26.07.2018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981200"/>
            <a:ext cx="777686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53336"/>
            <a:ext cx="1581944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8022D7B-905C-428A-A92D-6AF8FEE41935}" type="datetime1">
              <a:rPr lang="nb-NO" smtClean="0"/>
              <a:t>26.07.2018</a:t>
            </a:fld>
            <a:endParaRPr lang="nb-NO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336"/>
            <a:ext cx="2599928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nb-NO" smtClean="0"/>
              <a:t>Møte med grendehus og forsamlingshus, 24.04.2018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336"/>
            <a:ext cx="16192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389" y="6006271"/>
            <a:ext cx="1872209" cy="40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kjema.kf.no/FormsEngine/?wizardId=162&amp;externalId=500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Velkommen til felles informasjonsmøte mellom grendehusene, Politiet og </a:t>
            </a:r>
            <a:br>
              <a:rPr lang="nb-NO" dirty="0" smtClean="0"/>
            </a:br>
            <a:r>
              <a:rPr lang="nb-NO" dirty="0" smtClean="0"/>
              <a:t>Steinkjer kommune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sz="1800" dirty="0" smtClean="0"/>
              <a:t>Skjenking og drikking av alkohol </a:t>
            </a:r>
          </a:p>
          <a:p>
            <a:r>
              <a:rPr lang="nb-NO" sz="1800" dirty="0" smtClean="0"/>
              <a:t>på grendehus og forsamlingshus</a:t>
            </a:r>
            <a:endParaRPr lang="nb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med grendehus og forsamlingshus, 24.04.2018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4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Bevillingsplikt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557510"/>
            <a:ext cx="7776864" cy="4463777"/>
          </a:xfrm>
        </p:spPr>
        <p:txBody>
          <a:bodyPr/>
          <a:lstStyle/>
          <a:p>
            <a:r>
              <a:rPr lang="nb-NO" sz="1800" b="1" dirty="0" smtClean="0"/>
              <a:t>Skjenking av alkoholholdig drikk kan bare skje på grunnlag av bevilling etter alkoholloven</a:t>
            </a:r>
          </a:p>
          <a:p>
            <a:endParaRPr lang="nb-NO" sz="2400" b="1" dirty="0"/>
          </a:p>
          <a:p>
            <a:endParaRPr lang="nb-NO" sz="2400" b="1" dirty="0" smtClean="0"/>
          </a:p>
          <a:p>
            <a:endParaRPr lang="nb-NO" sz="2400" b="1" dirty="0"/>
          </a:p>
          <a:p>
            <a:endParaRPr lang="nb-NO" sz="2400" b="1" dirty="0" smtClean="0"/>
          </a:p>
          <a:p>
            <a:endParaRPr lang="nb-NO" sz="2400" b="1" dirty="0" smtClean="0"/>
          </a:p>
          <a:p>
            <a:endParaRPr lang="nb-NO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rgbClr val="FF0000"/>
                </a:solidFill>
              </a:rPr>
              <a:t>Enkeltstående anledning/ambulerende bevilling 2016		291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rgbClr val="FF0000"/>
                </a:solidFill>
              </a:rPr>
              <a:t>Enkeltstående anledning/ambulerende bevilling 2017		229</a:t>
            </a:r>
          </a:p>
          <a:p>
            <a:endParaRPr lang="nb-NO" sz="2400" b="1" dirty="0" smtClean="0"/>
          </a:p>
          <a:p>
            <a:endParaRPr lang="nb-NO" sz="2400" b="1" dirty="0" smtClean="0"/>
          </a:p>
          <a:p>
            <a:endParaRPr lang="nb-NO" sz="2400" b="1" dirty="0"/>
          </a:p>
          <a:p>
            <a:endParaRPr lang="nb-NO" sz="2400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60898"/>
            <a:ext cx="6225117" cy="2430388"/>
          </a:xfrm>
          <a:prstGeom prst="rect">
            <a:avLst/>
          </a:prstGeom>
          <a:ln w="38100">
            <a:solidFill>
              <a:srgbClr val="00B050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0672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Ansvarlig alkoholhåndtering – hva er det?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25562"/>
            <a:ext cx="7775575" cy="382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 bwMode="auto">
          <a:xfrm>
            <a:off x="3779912" y="2276872"/>
            <a:ext cx="0" cy="316835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Vilkår for utleie?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742158"/>
            <a:ext cx="7776864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Hvem får leie?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Til hvilke arrangement?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Rusfritt eller bevilling?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Alle alkoholgrupper?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Gruppe 1 inntil 4,7 % (øl)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Gruppe 2 inntil 22 % (vin)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Gruppe 3 inntil 60 % (brennevin)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Andre vilkår?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Hva foregår utenfor lokalet? Hvem har ansvar her?</a:t>
            </a:r>
          </a:p>
          <a:p>
            <a:endParaRPr lang="nb-NO" sz="2400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med grendehus og forsamlingshus, 24.04.2018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0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Samfunnshus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96" r="13596" b="7065"/>
          <a:stretch/>
        </p:blipFill>
        <p:spPr>
          <a:xfrm>
            <a:off x="1331640" y="1628800"/>
            <a:ext cx="6192688" cy="444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509286"/>
            <a:ext cx="7772400" cy="1143000"/>
          </a:xfrm>
        </p:spPr>
        <p:txBody>
          <a:bodyPr/>
          <a:lstStyle/>
          <a:p>
            <a:r>
              <a:rPr lang="nb-NO" dirty="0" smtClean="0"/>
              <a:t>Alkohollovgivningen</a:t>
            </a:r>
            <a:br>
              <a:rPr lang="nb-NO" dirty="0" smtClean="0"/>
            </a:br>
            <a:endParaRPr lang="nb-NO" sz="2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1893" y="2039652"/>
            <a:ext cx="7776864" cy="4114800"/>
          </a:xfrm>
        </p:spPr>
        <p:txBody>
          <a:bodyPr/>
          <a:lstStyle/>
          <a:p>
            <a:pPr marL="0" indent="0"/>
            <a:endParaRPr lang="nb-NO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0" indent="0"/>
            <a:r>
              <a:rPr lang="nb-NO" sz="1600" dirty="0" smtClean="0"/>
              <a:t> </a:t>
            </a:r>
            <a:endParaRPr lang="nb-NO" sz="1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77315"/>
            <a:ext cx="2952328" cy="416606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777315"/>
            <a:ext cx="2864757" cy="416606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013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§ 8-9 Serverings- og drikkeforbud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200" dirty="0"/>
              <a:t>§ 8—9. Serverings- og drikkeforbud  </a:t>
            </a:r>
          </a:p>
          <a:p>
            <a:r>
              <a:rPr lang="nb-NO" b="1" dirty="0"/>
              <a:t>Det er forbudt å drikke eller servere alkohol med mindre det foreligger bevilling til dette, og selv om dette skjer uten vederlag:  </a:t>
            </a:r>
          </a:p>
          <a:p>
            <a:r>
              <a:rPr lang="nb-NO" sz="1200" dirty="0"/>
              <a:t>1. i lokaler med </a:t>
            </a:r>
            <a:r>
              <a:rPr lang="nb-NO" sz="1200" dirty="0" smtClean="0"/>
              <a:t>tilliggelser </a:t>
            </a:r>
            <a:r>
              <a:rPr lang="nb-NO" sz="1200" dirty="0"/>
              <a:t>hvor det drives serveringsvirksomhet,  </a:t>
            </a:r>
          </a:p>
          <a:p>
            <a:r>
              <a:rPr lang="nb-NO" sz="1200" b="1" dirty="0">
                <a:solidFill>
                  <a:srgbClr val="FF0000"/>
                </a:solidFill>
              </a:rPr>
              <a:t>2. i lokaler som vanligvis er </a:t>
            </a:r>
            <a:r>
              <a:rPr lang="nb-NO" sz="1200" b="1" dirty="0" smtClean="0">
                <a:solidFill>
                  <a:srgbClr val="FF0000"/>
                </a:solidFill>
              </a:rPr>
              <a:t>allment </a:t>
            </a:r>
            <a:r>
              <a:rPr lang="nb-NO" sz="1200" b="1" dirty="0">
                <a:solidFill>
                  <a:srgbClr val="FF0000"/>
                </a:solidFill>
              </a:rPr>
              <a:t>tilgjengelig for offentligheten,  </a:t>
            </a:r>
          </a:p>
          <a:p>
            <a:r>
              <a:rPr lang="nb-NO" sz="1200" b="1" dirty="0">
                <a:solidFill>
                  <a:srgbClr val="FF0000"/>
                </a:solidFill>
              </a:rPr>
              <a:t>3. i forsamlingslokaler eller andre felleslokaler,  </a:t>
            </a:r>
          </a:p>
          <a:p>
            <a:r>
              <a:rPr lang="nb-NO" sz="1200" dirty="0"/>
              <a:t>4. på annet sted der offentlige møter, fester, utstillinger eller andre tilstelninger finner sted,  </a:t>
            </a:r>
          </a:p>
          <a:p>
            <a:r>
              <a:rPr lang="nb-NO" sz="1200" dirty="0"/>
              <a:t>5. på gate, torg, vei, i park eller på annen offentlig plass,  </a:t>
            </a:r>
          </a:p>
          <a:p>
            <a:r>
              <a:rPr lang="nb-NO" sz="1200" dirty="0"/>
              <a:t>6. på skip, fly, tog, buss eller annet innenriks transportmiddel for </a:t>
            </a:r>
            <a:r>
              <a:rPr lang="nb-NO" sz="1200" dirty="0" smtClean="0"/>
              <a:t>allmenheten</a:t>
            </a:r>
            <a:r>
              <a:rPr lang="nb-NO" sz="1200" dirty="0"/>
              <a:t>.  </a:t>
            </a:r>
          </a:p>
          <a:p>
            <a:r>
              <a:rPr lang="nb-NO" sz="1200" dirty="0"/>
              <a:t>På steder som nevnt i første ledd, må heller ikke eier eller annen ansvarlig oppbevare, servere eller tillate servering eller drikking av alkohol.  </a:t>
            </a:r>
          </a:p>
        </p:txBody>
      </p:sp>
    </p:spTree>
    <p:extLst>
      <p:ext uri="{BB962C8B-B14F-4D97-AF65-F5344CB8AC3E}">
        <p14:creationId xmlns:p14="http://schemas.microsoft.com/office/powerpoint/2010/main" val="24476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§ 8-9 Serverings- og drikkeforbud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Forbudet </a:t>
            </a:r>
            <a:r>
              <a:rPr lang="nb-NO" dirty="0"/>
              <a:t>mot drikking og servering av alkohol i lokaler som nevnt i første ledd nr. 1, 2 og 3 gjelder ikke når eier, leier, driver eller ansatt disponerer lokalene til eget bruk til sluttet selskap. Forbudet mot drikking og servering av alkohol i lokaler som nevnt i første ledd nr. 3 gjelder ikke når </a:t>
            </a:r>
            <a:r>
              <a:rPr lang="nb-NO" dirty="0">
                <a:solidFill>
                  <a:srgbClr val="FF0000"/>
                </a:solidFill>
              </a:rPr>
              <a:t>beboer i borettslag eller annet boligsamvirke disponerer lokalene til eget bruk til sluttet selskap. </a:t>
            </a:r>
          </a:p>
          <a:p>
            <a:r>
              <a:rPr lang="nb-NO" dirty="0"/>
              <a:t>Forbudet mot drikking og servering av alkohol i lokaler som nevnt i nr. 2 og 3 gjelder heller ikke når lokalet leies eller lånes ut </a:t>
            </a:r>
            <a:r>
              <a:rPr lang="nb-NO" dirty="0">
                <a:solidFill>
                  <a:srgbClr val="FF0000"/>
                </a:solidFill>
              </a:rPr>
              <a:t>til privatperson </a:t>
            </a:r>
            <a:r>
              <a:rPr lang="nb-NO" dirty="0"/>
              <a:t>for en enkelt bestemt anledning til sluttet selskap, og utleier for øvrig ikke står for andre deler av arrangementet. 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med grendehus og forsamlingshus, 24.04.2018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0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Alkoholloven § 8-9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2036953"/>
            <a:ext cx="7776864" cy="4114800"/>
          </a:xfrm>
        </p:spPr>
        <p:txBody>
          <a:bodyPr/>
          <a:lstStyle/>
          <a:p>
            <a:r>
              <a:rPr lang="nb-NO" sz="2800" dirty="0" smtClean="0"/>
              <a:t>Forbudet rammer: </a:t>
            </a:r>
          </a:p>
          <a:p>
            <a:endParaRPr lang="nb-NO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smtClean="0"/>
              <a:t>den som serverer </a:t>
            </a:r>
          </a:p>
          <a:p>
            <a:pPr marL="0" indent="0"/>
            <a:endParaRPr lang="nb-NO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smtClean="0"/>
              <a:t>den som drikker </a:t>
            </a:r>
          </a:p>
          <a:p>
            <a:pPr marL="0" indent="0"/>
            <a:endParaRPr lang="nb-NO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rgbClr val="FF0000"/>
                </a:solidFill>
              </a:rPr>
              <a:t>den som er ansvarlig for stedet.</a:t>
            </a:r>
            <a:endParaRPr lang="nb-NO" sz="2000" b="1" dirty="0">
              <a:solidFill>
                <a:srgbClr val="FF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med grendehus og forsamlingshus, 24.04.2018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054" y="4297612"/>
            <a:ext cx="2388801" cy="158082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741" y="2196625"/>
            <a:ext cx="1960138" cy="130438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217143"/>
            <a:ext cx="2471743" cy="1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Skjenkebevilling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1800" b="1" dirty="0"/>
              <a:t>Skjenkebevilling (alminnelig bevilling):</a:t>
            </a:r>
          </a:p>
          <a:p>
            <a:pPr lvl="1"/>
            <a:r>
              <a:rPr lang="nb-NO" altLang="nb-NO" sz="1800" dirty="0"/>
              <a:t>Fast bevilling som gis til restauranter, puber osv.</a:t>
            </a:r>
          </a:p>
          <a:p>
            <a:pPr lvl="1"/>
            <a:r>
              <a:rPr lang="nb-NO" altLang="nb-NO" sz="1800" dirty="0"/>
              <a:t>Ansvar for kontroll av disse tilligger kommunen.</a:t>
            </a:r>
          </a:p>
          <a:p>
            <a:r>
              <a:rPr lang="nb-NO" altLang="nb-NO" sz="1800" b="1" dirty="0"/>
              <a:t>Skjenkebevilling (ambulerende/enkeltanledning/flere enkeltganger):</a:t>
            </a:r>
          </a:p>
          <a:p>
            <a:pPr lvl="1"/>
            <a:r>
              <a:rPr lang="nb-NO" altLang="nb-NO" sz="1800" dirty="0"/>
              <a:t>Et antall ambulerende skjenkebevillinger gis av </a:t>
            </a:r>
            <a:r>
              <a:rPr lang="nb-NO" altLang="nb-NO" sz="1800" dirty="0" smtClean="0"/>
              <a:t>kommunestyre.</a:t>
            </a:r>
            <a:endParaRPr lang="nb-NO" altLang="nb-NO" sz="1800" dirty="0"/>
          </a:p>
          <a:p>
            <a:pPr lvl="1"/>
            <a:r>
              <a:rPr lang="nb-NO" altLang="nb-NO" sz="1800" dirty="0"/>
              <a:t>Ikke bundet til person/sted før de tildeles etter søknad.</a:t>
            </a:r>
          </a:p>
          <a:p>
            <a:pPr lvl="1"/>
            <a:r>
              <a:rPr lang="nb-NO" altLang="nb-NO" sz="1800" dirty="0"/>
              <a:t>Ansvar for kontroll av disse tilligger kommunen.</a:t>
            </a:r>
          </a:p>
          <a:p>
            <a:r>
              <a:rPr lang="nb-NO" altLang="nb-NO" sz="1800" dirty="0">
                <a:solidFill>
                  <a:schemeClr val="accent3">
                    <a:lumMod val="50000"/>
                  </a:schemeClr>
                </a:solidFill>
              </a:rPr>
              <a:t>Bevillingsløs skjenking:</a:t>
            </a:r>
          </a:p>
          <a:p>
            <a:pPr lvl="1"/>
            <a:r>
              <a:rPr lang="nb-NO" altLang="nb-NO" sz="1800" dirty="0">
                <a:solidFill>
                  <a:schemeClr val="accent3">
                    <a:lumMod val="50000"/>
                  </a:schemeClr>
                </a:solidFill>
              </a:rPr>
              <a:t>Lovlig skjenking av alkohol etter alkoholloven.</a:t>
            </a:r>
          </a:p>
          <a:p>
            <a:pPr lvl="1"/>
            <a:r>
              <a:rPr lang="nb-NO" altLang="nb-NO" sz="1800" dirty="0">
                <a:solidFill>
                  <a:schemeClr val="accent3">
                    <a:lumMod val="50000"/>
                  </a:schemeClr>
                </a:solidFill>
              </a:rPr>
              <a:t>Ansvar for kontroll av disse tilligger politiet.</a:t>
            </a:r>
          </a:p>
          <a:p>
            <a:r>
              <a:rPr lang="nb-NO" altLang="nb-NO" sz="1800" dirty="0">
                <a:solidFill>
                  <a:schemeClr val="accent3">
                    <a:lumMod val="50000"/>
                  </a:schemeClr>
                </a:solidFill>
              </a:rPr>
              <a:t>Ulovlig skjenking</a:t>
            </a:r>
          </a:p>
          <a:p>
            <a:pPr lvl="1"/>
            <a:r>
              <a:rPr lang="nb-NO" altLang="nb-NO" sz="1800" dirty="0">
                <a:solidFill>
                  <a:schemeClr val="accent3">
                    <a:lumMod val="50000"/>
                  </a:schemeClr>
                </a:solidFill>
              </a:rPr>
              <a:t>Ansvar for kontroll av disse tilligger politiet.</a:t>
            </a:r>
            <a:endParaRPr lang="nb-NO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med grendehus og forsamlingshus, 24.04.2018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1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Sluttet selskap – ambulerende bevilling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lvl="0" indent="-180975" defTabSz="1016000">
              <a:lnSpc>
                <a:spcPct val="100000"/>
              </a:lnSpc>
              <a:buFontTx/>
              <a:buChar char="•"/>
            </a:pPr>
            <a:r>
              <a:rPr lang="nb-NO" altLang="nb-NO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Før skjenkingen begynner er det dannet en sluttet krets av personer som samles til et bestemt formål i et bestemt lokale.</a:t>
            </a:r>
          </a:p>
          <a:p>
            <a:pPr marL="542925" lvl="1" indent="-182563" defTabSz="1016000">
              <a:lnSpc>
                <a:spcPct val="100000"/>
              </a:lnSpc>
              <a:buFontTx/>
              <a:buChar char="•"/>
            </a:pPr>
            <a:r>
              <a:rPr lang="nb-NO" altLang="nb-NO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Bryllup, 40-årsdag, konfirmasjon, jubileum osv.</a:t>
            </a:r>
          </a:p>
          <a:p>
            <a:pPr marL="180975" lvl="0" indent="-180975" defTabSz="1016000">
              <a:lnSpc>
                <a:spcPct val="100000"/>
              </a:lnSpc>
              <a:buFontTx/>
              <a:buChar char="•"/>
            </a:pPr>
            <a:r>
              <a:rPr lang="nb-NO" altLang="nb-NO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Kretsen av personer må ikke være åpen for utenforstående.</a:t>
            </a:r>
          </a:p>
          <a:p>
            <a:pPr marL="180975" lvl="0" indent="-180975" defTabSz="1016000">
              <a:lnSpc>
                <a:spcPct val="100000"/>
              </a:lnSpc>
              <a:buFontTx/>
              <a:buChar char="•"/>
            </a:pPr>
            <a:r>
              <a:rPr lang="nb-NO" altLang="nb-NO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Deltakerne må ha en eller annen tilknytning til den eller de som inviterer til selskapet.</a:t>
            </a:r>
          </a:p>
          <a:p>
            <a:pPr marL="180975" lvl="0" indent="-180975" defTabSz="1016000">
              <a:lnSpc>
                <a:spcPct val="100000"/>
              </a:lnSpc>
              <a:buFontTx/>
              <a:buChar char="•"/>
            </a:pPr>
            <a:r>
              <a:rPr lang="nb-NO" altLang="nb-NO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 er ikke tilstrekkelig at man før skjenkingen begynner skriver seg på en liste eller kjøper billetter. Det hjelper ikke at arrangementet i innbydelsen eller i avertissementet er betegnet som "sluttet selskap".</a:t>
            </a:r>
          </a:p>
          <a:p>
            <a:pPr marL="180975" lvl="0" indent="-180975" defTabSz="1016000">
              <a:lnSpc>
                <a:spcPct val="100000"/>
              </a:lnSpc>
              <a:buFontTx/>
              <a:buChar char="•"/>
            </a:pPr>
            <a:r>
              <a:rPr lang="nb-NO" altLang="nb-NO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Vanlige medlemsmøter i en forening vil ikke oppfylle lovens krav til sluttet selskap.</a:t>
            </a:r>
          </a:p>
          <a:p>
            <a:pPr marL="180975" lvl="0" indent="-180975" defTabSz="1016000">
              <a:lnSpc>
                <a:spcPct val="100000"/>
              </a:lnSpc>
              <a:buFontTx/>
              <a:buChar char="•"/>
            </a:pPr>
            <a:r>
              <a:rPr lang="nb-NO" altLang="nb-NO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Klubber o.l. med begrenset medlemskap kan i seg selv ikke regnes som sluttet selskap.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med grendehus og forsamlingshus, 24.04.2018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07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Bevilling for enkeltstående anledning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Privatpersoner som låner eller leier et lokale for en bestemt anledning til sluttet selskap kan servere alkoholholdig drikk i disse lokalene uten skjenkebevilling, dersom skjenking skjer </a:t>
            </a:r>
            <a:r>
              <a:rPr lang="nb-NO" b="1" dirty="0" smtClean="0"/>
              <a:t>uten vederlag.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Firma og andre juridiske personer (organisasjoner) kan ikke servere alkoholholdige drikkevarer i slike lokaler uten skjenkebevilling.</a:t>
            </a:r>
          </a:p>
          <a:p>
            <a:endParaRPr lang="nb-NO" dirty="0"/>
          </a:p>
          <a:p>
            <a:r>
              <a:rPr lang="nb-NO" dirty="0" smtClean="0"/>
              <a:t>Det samme gjelder dersom privatpersoner skjenker alkoholholdige drikkevarer i slike lokaler </a:t>
            </a:r>
            <a:r>
              <a:rPr lang="nb-NO" b="1" dirty="0" smtClean="0"/>
              <a:t>mot vederlag.</a:t>
            </a:r>
          </a:p>
          <a:p>
            <a:endParaRPr lang="nb-NO" b="1" dirty="0"/>
          </a:p>
          <a:p>
            <a:r>
              <a:rPr lang="nb-NO" b="1" dirty="0" smtClean="0"/>
              <a:t>Eget søknadsskjema</a:t>
            </a:r>
            <a:r>
              <a:rPr lang="nb-NO" b="1" dirty="0"/>
              <a:t>: </a:t>
            </a:r>
            <a:r>
              <a:rPr lang="nb-NO" b="1" dirty="0" smtClean="0">
                <a:hlinkClick r:id="rId2"/>
              </a:rPr>
              <a:t>Skjema enkeltstående anledning(ambulerende bevilling</a:t>
            </a:r>
            <a:endParaRPr lang="nb-NO" b="1" dirty="0" smtClean="0"/>
          </a:p>
          <a:p>
            <a:endParaRPr lang="nb-NO" b="1" dirty="0" smtClean="0"/>
          </a:p>
          <a:p>
            <a:r>
              <a:rPr lang="nb-NO" dirty="0" smtClean="0"/>
              <a:t>Ansvarlig for bevillingen = bevillingshaver = lag/forening eller, virksomhet, private</a:t>
            </a:r>
          </a:p>
          <a:p>
            <a:r>
              <a:rPr lang="nb-NO" dirty="0" smtClean="0"/>
              <a:t>Oppnevne styrer og stedfortreder for bevillingen.</a:t>
            </a:r>
          </a:p>
        </p:txBody>
      </p:sp>
    </p:spTree>
    <p:extLst>
      <p:ext uri="{BB962C8B-B14F-4D97-AF65-F5344CB8AC3E}">
        <p14:creationId xmlns:p14="http://schemas.microsoft.com/office/powerpoint/2010/main" val="3639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2925</TotalTime>
  <Words>760</Words>
  <Application>Microsoft Office PowerPoint</Application>
  <PresentationFormat>Skjermfremvisning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</vt:lpstr>
      <vt:lpstr>blank</vt:lpstr>
      <vt:lpstr>Velkommen til felles informasjonsmøte mellom grendehusene, Politiet og  Steinkjer kommune </vt:lpstr>
      <vt:lpstr>Samfunnshus</vt:lpstr>
      <vt:lpstr>Alkohollovgivningen </vt:lpstr>
      <vt:lpstr>§ 8-9 Serverings- og drikkeforbud</vt:lpstr>
      <vt:lpstr>§ 8-9 Serverings- og drikkeforbud</vt:lpstr>
      <vt:lpstr>Alkoholloven § 8-9</vt:lpstr>
      <vt:lpstr>Skjenkebevilling</vt:lpstr>
      <vt:lpstr>Sluttet selskap – ambulerende bevilling</vt:lpstr>
      <vt:lpstr>Bevilling for enkeltstående anledning</vt:lpstr>
      <vt:lpstr>Bevillingsplikt</vt:lpstr>
      <vt:lpstr>Ansvarlig alkoholhåndtering – hva er det?</vt:lpstr>
      <vt:lpstr>Vilkår for utleie?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Lillian Høisæther</dc:creator>
  <cp:lastModifiedBy>Hilde Rones Jensen</cp:lastModifiedBy>
  <cp:revision>33</cp:revision>
  <cp:lastPrinted>2018-04-24T11:04:00Z</cp:lastPrinted>
  <dcterms:created xsi:type="dcterms:W3CDTF">2015-11-27T08:30:29Z</dcterms:created>
  <dcterms:modified xsi:type="dcterms:W3CDTF">2018-07-26T08:06:39Z</dcterms:modified>
</cp:coreProperties>
</file>